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8"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20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DA29E-86C2-4A0A-BDFB-B735CE423015}" type="datetimeFigureOut">
              <a:rPr lang="en-US" smtClean="0"/>
              <a:t>9/28/2023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8BA4E-A5B9-48CA-8100-5EAAD497804E}" type="slidenum">
              <a:rPr lang="en-US" smtClean="0"/>
              <a:t>‹#›</a:t>
            </a:fld>
            <a:endParaRPr lang="en-US"/>
          </a:p>
        </p:txBody>
      </p:sp>
    </p:spTree>
    <p:extLst>
      <p:ext uri="{BB962C8B-B14F-4D97-AF65-F5344CB8AC3E}">
        <p14:creationId xmlns:p14="http://schemas.microsoft.com/office/powerpoint/2010/main" val="244842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111"/><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111"/><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111"/><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111"/><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111"/><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ncbi.nlm.nih.gov/pubmed/17665307" TargetMode="External"/><Relationship Id="rId3" Type="http://schemas.openxmlformats.org/officeDocument/2006/relationships/hyperlink" Target="http://www.researchgate.net/publication/researcher/39309050_Yvonne_L_Michael/" TargetMode="External"/><Relationship Id="rId7" Type="http://schemas.openxmlformats.org/officeDocument/2006/relationships/hyperlink" Target="http://www.researchgate.net/publication/journal/1557-1912_Journal_of_Immigrant_and_Minority_Health"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researchgate.net/publication/researcher/13160973_Mandy_K_Green/" TargetMode="External"/><Relationship Id="rId5" Type="http://schemas.openxmlformats.org/officeDocument/2006/relationships/hyperlink" Target="http://www.researchgate.net/publication/researcher/39181108_Noelle_Wiggins/" TargetMode="External"/><Relationship Id="rId4" Type="http://schemas.openxmlformats.org/officeDocument/2006/relationships/hyperlink" Target="http://www.researchgate.net/publication/researcher/38313687_Stephanie_A_Farquhar/"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96BAD-E86B-9245-83BF-95D29F6379A2}" type="slidenum">
              <a:rPr lang="en-US" smtClean="0"/>
              <a:t>1</a:t>
            </a:fld>
            <a:endParaRPr lang="en-US"/>
          </a:p>
        </p:txBody>
      </p:sp>
    </p:spTree>
    <p:extLst>
      <p:ext uri="{BB962C8B-B14F-4D97-AF65-F5344CB8AC3E}">
        <p14:creationId xmlns:p14="http://schemas.microsoft.com/office/powerpoint/2010/main" val="197653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Community members become part of the research team and researchers become engaged in the activities of the community.  For a comparison of the how the CBPR process compares to that of traditional research,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26F9A5A-7C83-4DDF-957C-C1E53CC9CA3B}" type="slidenum">
              <a:rPr lang="en-US" altLang="en-US"/>
              <a:pPr/>
              <a:t>10</a:t>
            </a:fld>
            <a:endParaRPr lang="en-US" altLang="en-US"/>
          </a:p>
        </p:txBody>
      </p:sp>
    </p:spTree>
    <p:extLst>
      <p:ext uri="{BB962C8B-B14F-4D97-AF65-F5344CB8AC3E}">
        <p14:creationId xmlns:p14="http://schemas.microsoft.com/office/powerpoint/2010/main" val="4202385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intent in CBPR is to transform research from a relationship where researchers </a:t>
            </a:r>
            <a:r>
              <a:rPr lang="en-US" altLang="en-US" i="1" smtClean="0"/>
              <a:t>act upon</a:t>
            </a:r>
            <a:r>
              <a:rPr lang="en-US" altLang="en-US" smtClean="0"/>
              <a:t> a community to answer a research question to one where researchers </a:t>
            </a:r>
            <a:r>
              <a:rPr lang="en-US" altLang="en-US" i="1" smtClean="0"/>
              <a:t>work side by side</a:t>
            </a:r>
            <a:r>
              <a:rPr lang="en-US" altLang="en-US" smtClean="0"/>
              <a:t> with community members to define the questions and methods, implement the research, disseminate the findings and apply them.  Community members become part of the research team and researchers become engaged in the activities of the community.</a:t>
            </a:r>
          </a:p>
          <a:p>
            <a:pPr eaLnBrk="1" hangingPunct="1">
              <a:spcBef>
                <a:spcPct val="0"/>
              </a:spcBef>
            </a:pPr>
            <a:endParaRPr lang="en-US" altLang="en-US" smtClean="0"/>
          </a:p>
          <a:p>
            <a:r>
              <a:rPr lang="en-US" altLang="en-US" smtClean="0"/>
              <a:t>Community input was used in some studies to direct change or expand priorities while others used community involvement mainly to confirm their priorities.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647F3C2-612C-4160-A235-BD91941595C0}" type="slidenum">
              <a:rPr lang="en-US" altLang="en-US"/>
              <a:pPr/>
              <a:t>11</a:t>
            </a:fld>
            <a:endParaRPr lang="en-US" altLang="en-US"/>
          </a:p>
        </p:txBody>
      </p:sp>
    </p:spTree>
    <p:extLst>
      <p:ext uri="{BB962C8B-B14F-4D97-AF65-F5344CB8AC3E}">
        <p14:creationId xmlns:p14="http://schemas.microsoft.com/office/powerpoint/2010/main" val="2722846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Key words here are “collaborative,” “equitably,” “partners,”  “combining knowledge with action” and “achieving social change.”  The intent in CBPR is to transform research from a relationship where researchers </a:t>
            </a:r>
            <a:r>
              <a:rPr lang="en-US" altLang="en-US" i="1" smtClean="0"/>
              <a:t>act upon</a:t>
            </a:r>
            <a:r>
              <a:rPr lang="en-US" altLang="en-US" smtClean="0"/>
              <a:t> a community to answer a research question to one where researchers </a:t>
            </a:r>
            <a:r>
              <a:rPr lang="en-US" altLang="en-US" i="1" smtClean="0"/>
              <a:t>work side by side</a:t>
            </a:r>
            <a:r>
              <a:rPr lang="en-US" altLang="en-US" smtClean="0"/>
              <a:t> with community members to define the questions and methods, implement the research, disseminate the findings and apply them.  Community members become part of the research team and researchers become engaged in the activities of the community.  For a comparison of the how the CBPR process compares to that of traditional research, </a:t>
            </a:r>
            <a:r>
              <a:rPr lang="en-US" altLang="en-US" smtClean="0">
                <a:hlinkClick r:id="rId3" action="ppaction://hlinkfile"/>
              </a:rPr>
              <a:t>see Figure 1.1.1</a:t>
            </a:r>
            <a:endParaRPr lang="en-US" altLang="en-US" smtClean="0"/>
          </a:p>
          <a:p>
            <a:pPr eaLnBrk="1" hangingPunct="1">
              <a:spcBef>
                <a:spcPct val="0"/>
              </a:spcBef>
            </a:pPr>
            <a:endParaRPr lang="en-US" altLang="en-US" smtClean="0"/>
          </a:p>
          <a:p>
            <a:r>
              <a:rPr lang="en-US" altLang="en-US" smtClean="0"/>
              <a:t>Studies involved the community in helping to set priorities and generate hypotheses</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A604FF7-9161-400B-B0A5-2E83CCFCE7AC}" type="slidenum">
              <a:rPr lang="en-US" altLang="en-US"/>
              <a:pPr/>
              <a:t>12</a:t>
            </a:fld>
            <a:endParaRPr lang="en-US" altLang="en-US"/>
          </a:p>
        </p:txBody>
      </p:sp>
    </p:spTree>
    <p:extLst>
      <p:ext uri="{BB962C8B-B14F-4D97-AF65-F5344CB8AC3E}">
        <p14:creationId xmlns:p14="http://schemas.microsoft.com/office/powerpoint/2010/main" val="264993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Key words here are “collaborative,” “equitably,” “partners,”  “combining knowledge with action” and “achieving social change.”  The intent in CBPR is to transform research from a relationship where researchers </a:t>
            </a:r>
            <a:r>
              <a:rPr lang="en-US" altLang="en-US" i="1" smtClean="0"/>
              <a:t>act upon</a:t>
            </a:r>
            <a:r>
              <a:rPr lang="en-US" altLang="en-US" smtClean="0"/>
              <a:t> a community to answer a research question to one where researchers </a:t>
            </a:r>
            <a:r>
              <a:rPr lang="en-US" altLang="en-US" i="1" smtClean="0"/>
              <a:t>work side by side</a:t>
            </a:r>
            <a:r>
              <a:rPr lang="en-US" altLang="en-US" smtClean="0"/>
              <a:t> with community members to define the questions and methods, implement the research, disseminate the findings and apply them.  Community members become part of the research team and researchers become engaged in the activities of the community.  For a comparison of the how the CBPR process compares to that of traditional research, </a:t>
            </a:r>
            <a:r>
              <a:rPr lang="en-US" altLang="en-US" smtClean="0">
                <a:hlinkClick r:id="rId3" action="ppaction://hlinkfile"/>
              </a:rPr>
              <a:t>see Figure 1.1.1</a:t>
            </a:r>
            <a:endParaRPr lang="en-US" altLang="en-US" smtClean="0"/>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3F5F3CB-CC7F-4CC3-97EF-0946F7C2BBE7}" type="slidenum">
              <a:rPr lang="en-US" altLang="en-US"/>
              <a:pPr/>
              <a:t>13</a:t>
            </a:fld>
            <a:endParaRPr lang="en-US" altLang="en-US"/>
          </a:p>
        </p:txBody>
      </p:sp>
    </p:spTree>
    <p:extLst>
      <p:ext uri="{BB962C8B-B14F-4D97-AF65-F5344CB8AC3E}">
        <p14:creationId xmlns:p14="http://schemas.microsoft.com/office/powerpoint/2010/main" val="123459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Key words here are “collaborative,” “equitably,” “partners,”  “combining knowledge with action” and “achieving social change.”  The intent in CBPR is to transform research from a relationship where researchers </a:t>
            </a:r>
            <a:r>
              <a:rPr lang="en-US" altLang="en-US" i="1" smtClean="0"/>
              <a:t>act upon</a:t>
            </a:r>
            <a:r>
              <a:rPr lang="en-US" altLang="en-US" smtClean="0"/>
              <a:t> a community to answer a research question to one where researchers </a:t>
            </a:r>
            <a:r>
              <a:rPr lang="en-US" altLang="en-US" i="1" smtClean="0"/>
              <a:t>work side by side</a:t>
            </a:r>
            <a:r>
              <a:rPr lang="en-US" altLang="en-US" smtClean="0"/>
              <a:t> with community members to define the questions and methods, implement the research, disseminate the findings and apply them.  Community members become part of the research team and researchers become engaged in the activities of the community.  For a comparison of the how the CBPR process compares to that of traditional research, </a:t>
            </a:r>
            <a:r>
              <a:rPr lang="en-US" altLang="en-US" smtClean="0">
                <a:hlinkClick r:id="rId3" action="ppaction://hlinkfile"/>
              </a:rPr>
              <a:t>see Figure 1.1.1</a:t>
            </a:r>
            <a:endParaRPr lang="en-US" altLang="en-US" smtClean="0"/>
          </a:p>
          <a:p>
            <a:pPr eaLnBrk="1" hangingPunct="1">
              <a:spcBef>
                <a:spcPct val="0"/>
              </a:spcBef>
            </a:pPr>
            <a:endParaRPr lang="en-US" altLang="en-US" smtClean="0"/>
          </a:p>
          <a:p>
            <a:r>
              <a:rPr lang="en-US" altLang="en-US" smtClean="0"/>
              <a:t>involvement of the community in making measurement instruments more culturally relevant, or mentioned field-testing their instruments to improve their reliability.</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CCF35E1-EA34-4416-B536-1BD7BAB23656}" type="slidenum">
              <a:rPr lang="en-US" altLang="en-US"/>
              <a:pPr/>
              <a:t>14</a:t>
            </a:fld>
            <a:endParaRPr lang="en-US" altLang="en-US"/>
          </a:p>
        </p:txBody>
      </p:sp>
    </p:spTree>
    <p:extLst>
      <p:ext uri="{BB962C8B-B14F-4D97-AF65-F5344CB8AC3E}">
        <p14:creationId xmlns:p14="http://schemas.microsoft.com/office/powerpoint/2010/main" val="390491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Key words here are “collaborative,” “equitably,” “partners,”  “combining knowledge with action” and “achieving social change.”  The intent in CBPR is to transform research from a relationship where researchers </a:t>
            </a:r>
            <a:r>
              <a:rPr lang="en-US" altLang="en-US" i="1" smtClean="0"/>
              <a:t>act upon</a:t>
            </a:r>
            <a:r>
              <a:rPr lang="en-US" altLang="en-US" smtClean="0"/>
              <a:t> a community to answer a research question to one where researchers </a:t>
            </a:r>
            <a:r>
              <a:rPr lang="en-US" altLang="en-US" i="1" smtClean="0"/>
              <a:t>work side by side</a:t>
            </a:r>
            <a:r>
              <a:rPr lang="en-US" altLang="en-US" smtClean="0"/>
              <a:t> with community members to define the questions and methods, implement the research, disseminate the findings and apply them.  Community members become part of the research team and researchers become engaged in the activities of the community.  For a comparison of the how the CBPR process compares to that of traditional research, </a:t>
            </a:r>
            <a:r>
              <a:rPr lang="en-US" altLang="en-US" smtClean="0">
                <a:hlinkClick r:id="rId3" action="ppaction://hlinkfile"/>
              </a:rPr>
              <a:t>see Figure 1.1.1</a:t>
            </a:r>
            <a:endParaRPr lang="en-US" altLang="en-US" smtClean="0"/>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E3A1824-4601-457D-9F6C-72BC19324BEE}" type="slidenum">
              <a:rPr lang="en-US" altLang="en-US"/>
              <a:pPr/>
              <a:t>15</a:t>
            </a:fld>
            <a:endParaRPr lang="en-US" altLang="en-US"/>
          </a:p>
        </p:txBody>
      </p:sp>
    </p:spTree>
    <p:extLst>
      <p:ext uri="{BB962C8B-B14F-4D97-AF65-F5344CB8AC3E}">
        <p14:creationId xmlns:p14="http://schemas.microsoft.com/office/powerpoint/2010/main" val="215010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Key words here are “collaborative,” “equitably,” “partners,”  “combining knowledge with action” and “achieving social change.”  The intent in CBPR is to transform research from a relationship where researchers </a:t>
            </a:r>
            <a:r>
              <a:rPr lang="en-US" altLang="en-US" i="1" smtClean="0"/>
              <a:t>act upon</a:t>
            </a:r>
            <a:r>
              <a:rPr lang="en-US" altLang="en-US" smtClean="0"/>
              <a:t> a community to answer a research question to one where researchers </a:t>
            </a:r>
            <a:r>
              <a:rPr lang="en-US" altLang="en-US" i="1" smtClean="0"/>
              <a:t>work side by side</a:t>
            </a:r>
            <a:r>
              <a:rPr lang="en-US" altLang="en-US" smtClean="0"/>
              <a:t> with community members to define the questions and methods, implement the research, disseminate the findings and apply them.  Community members become part of the research team and researchers become engaged in the activities of the community.  For a comparison of the how the CBPR process compares to that of traditional research, </a:t>
            </a:r>
            <a:r>
              <a:rPr lang="en-US" altLang="en-US" smtClean="0">
                <a:hlinkClick r:id="rId3" action="ppaction://hlinkfile"/>
              </a:rPr>
              <a:t>see Figure 1.1.1</a:t>
            </a:r>
            <a:endParaRPr lang="en-US" altLang="en-US" smtClean="0"/>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79E6726-DA2C-46C2-9EA4-F600926FDCFF}" type="slidenum">
              <a:rPr lang="en-US" altLang="en-US"/>
              <a:pPr/>
              <a:t>16</a:t>
            </a:fld>
            <a:endParaRPr lang="en-US" altLang="en-US"/>
          </a:p>
        </p:txBody>
      </p:sp>
    </p:spTree>
    <p:extLst>
      <p:ext uri="{BB962C8B-B14F-4D97-AF65-F5344CB8AC3E}">
        <p14:creationId xmlns:p14="http://schemas.microsoft.com/office/powerpoint/2010/main" val="389693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Done properly, CBPR benefits </a:t>
            </a:r>
            <a:r>
              <a:rPr lang="en-US" altLang="en-US" b="1" smtClean="0"/>
              <a:t>community participants</a:t>
            </a:r>
            <a:r>
              <a:rPr lang="en-US" altLang="en-US" smtClean="0"/>
              <a:t>, </a:t>
            </a:r>
            <a:r>
              <a:rPr lang="en-US" altLang="en-US" b="1" smtClean="0"/>
              <a:t>health care practitioners</a:t>
            </a:r>
            <a:r>
              <a:rPr lang="en-US" altLang="en-US" smtClean="0"/>
              <a:t>, and </a:t>
            </a:r>
            <a:r>
              <a:rPr lang="en-US" altLang="en-US" b="1" smtClean="0"/>
              <a:t>researchers alike. </a:t>
            </a:r>
          </a:p>
          <a:p>
            <a:endParaRPr lang="en-US" altLang="en-US" b="1" smtClean="0"/>
          </a:p>
          <a:p>
            <a:r>
              <a:rPr lang="en-US" altLang="en-US" smtClean="0"/>
              <a:t>CBPR creates bridges between scientists and communities, through the use of shared knowledge and valuable experiences.</a:t>
            </a:r>
          </a:p>
          <a:p>
            <a:endParaRPr lang="en-US" altLang="en-US" smtClean="0"/>
          </a:p>
          <a:p>
            <a:r>
              <a:rPr lang="en-US" altLang="en-US" smtClean="0"/>
              <a:t>This collaboration further lends itself to the development of culturally appropriate measurement instruments, thus making projects more </a:t>
            </a:r>
            <a:r>
              <a:rPr lang="en-US" altLang="en-US" i="1" smtClean="0"/>
              <a:t>effective and efficient</a:t>
            </a:r>
            <a:r>
              <a:rPr lang="en-US" altLang="en-US" smtClean="0"/>
              <a:t>.</a:t>
            </a:r>
          </a:p>
          <a:p>
            <a:endParaRPr lang="en-US" altLang="en-US" smtClean="0"/>
          </a:p>
          <a:p>
            <a:r>
              <a:rPr lang="en-US" altLang="en-US" smtClean="0"/>
              <a:t>Finally, CBPR establishes a </a:t>
            </a:r>
            <a:r>
              <a:rPr lang="en-US" altLang="en-US" b="1" smtClean="0"/>
              <a:t>mutual trust </a:t>
            </a:r>
            <a:r>
              <a:rPr lang="en-US" altLang="en-US" smtClean="0"/>
              <a:t>that enhances both the </a:t>
            </a:r>
            <a:r>
              <a:rPr lang="en-US" altLang="en-US" b="1" smtClean="0"/>
              <a:t>quantity and the quality </a:t>
            </a:r>
            <a:r>
              <a:rPr lang="en-US" altLang="en-US" smtClean="0"/>
              <a:t>of data collected.</a:t>
            </a:r>
          </a:p>
          <a:p>
            <a:r>
              <a:rPr lang="en-US" altLang="en-US" smtClean="0"/>
              <a:t>The ultimate benefit to emerge from such collaborations is a </a:t>
            </a:r>
            <a:r>
              <a:rPr lang="en-US" altLang="en-US" b="1" i="1" smtClean="0"/>
              <a:t>deeper understanding of a community’s unique circumstances</a:t>
            </a:r>
            <a:r>
              <a:rPr lang="en-US" altLang="en-US" smtClean="0"/>
              <a:t>, and a more </a:t>
            </a:r>
            <a:r>
              <a:rPr lang="en-US" altLang="en-US" b="1" i="1" smtClean="0"/>
              <a:t>accurate framework for testing and adapting best practices to the community’s needs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BF4BF46-F1A7-41D4-976C-FCF272038489}" type="slidenum">
              <a:rPr lang="en-US" altLang="en-US"/>
              <a:pPr/>
              <a:t>17</a:t>
            </a:fld>
            <a:endParaRPr lang="en-US" altLang="en-US"/>
          </a:p>
        </p:txBody>
      </p:sp>
    </p:spTree>
    <p:extLst>
      <p:ext uri="{BB962C8B-B14F-4D97-AF65-F5344CB8AC3E}">
        <p14:creationId xmlns:p14="http://schemas.microsoft.com/office/powerpoint/2010/main" val="3927915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839DCB9-86C2-486D-9D0E-FEEEFD2AA2BB}" type="slidenum">
              <a:rPr lang="en-US" altLang="en-US"/>
              <a:pPr/>
              <a:t>18</a:t>
            </a:fld>
            <a:endParaRPr lang="en-US" altLang="en-US"/>
          </a:p>
        </p:txBody>
      </p:sp>
    </p:spTree>
    <p:extLst>
      <p:ext uri="{BB962C8B-B14F-4D97-AF65-F5344CB8AC3E}">
        <p14:creationId xmlns:p14="http://schemas.microsoft.com/office/powerpoint/2010/main" val="107720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9665310-4B93-458F-8A11-B3EAED6DD1A8}" type="slidenum">
              <a:rPr lang="en-US" altLang="en-US"/>
              <a:pPr/>
              <a:t>19</a:t>
            </a:fld>
            <a:endParaRPr lang="en-US" altLang="en-US"/>
          </a:p>
        </p:txBody>
      </p:sp>
    </p:spTree>
    <p:extLst>
      <p:ext uri="{BB962C8B-B14F-4D97-AF65-F5344CB8AC3E}">
        <p14:creationId xmlns:p14="http://schemas.microsoft.com/office/powerpoint/2010/main" val="91773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892039C-0DCD-43EF-AF76-A5DD164EE6F3}" type="slidenum">
              <a:rPr lang="en-US" altLang="en-US"/>
              <a:pPr/>
              <a:t>2</a:t>
            </a:fld>
            <a:endParaRPr lang="en-US" altLang="en-US"/>
          </a:p>
        </p:txBody>
      </p:sp>
    </p:spTree>
    <p:extLst>
      <p:ext uri="{BB962C8B-B14F-4D97-AF65-F5344CB8AC3E}">
        <p14:creationId xmlns:p14="http://schemas.microsoft.com/office/powerpoint/2010/main" val="268720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community-based participatory approach to research is an evolutionary process for investigators and community partners.</a:t>
            </a:r>
          </a:p>
          <a:p>
            <a:r>
              <a:rPr lang="en-US" altLang="en-US" smtClean="0"/>
              <a:t>Review of protocols will focus on protection of the subjects and communities. As appropriate, investigators should consider the following principles and aim to integrate them into their protocol development:</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2EEB5E9-D5BD-4E33-B3BC-36416EEC5F81}" type="slidenum">
              <a:rPr lang="en-US" altLang="en-US"/>
              <a:pPr/>
              <a:t>20</a:t>
            </a:fld>
            <a:endParaRPr lang="en-US" altLang="en-US"/>
          </a:p>
        </p:txBody>
      </p:sp>
    </p:spTree>
    <p:extLst>
      <p:ext uri="{BB962C8B-B14F-4D97-AF65-F5344CB8AC3E}">
        <p14:creationId xmlns:p14="http://schemas.microsoft.com/office/powerpoint/2010/main" val="149105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community-based participatory approach to research is an evolutionary process for investigators and community partners.</a:t>
            </a:r>
          </a:p>
          <a:p>
            <a:r>
              <a:rPr lang="en-US" altLang="en-US" smtClean="0"/>
              <a:t>Review of protocols will focus on protection of the subjects and communities. As appropriate, investigators should consider the following principles and aim to integrate them into their protocol develoment.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AB2BCCB-1F60-445B-8B2D-2B3550EAED4A}" type="slidenum">
              <a:rPr lang="en-US" altLang="en-US"/>
              <a:pPr/>
              <a:t>21</a:t>
            </a:fld>
            <a:endParaRPr lang="en-US" altLang="en-US"/>
          </a:p>
        </p:txBody>
      </p:sp>
    </p:spTree>
    <p:extLst>
      <p:ext uri="{BB962C8B-B14F-4D97-AF65-F5344CB8AC3E}">
        <p14:creationId xmlns:p14="http://schemas.microsoft.com/office/powerpoint/2010/main" val="2462885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community-based participatory approach to research is an evolutionary process for investigators and community partners.</a:t>
            </a:r>
          </a:p>
          <a:p>
            <a:r>
              <a:rPr lang="en-US" altLang="en-US" smtClean="0"/>
              <a:t>Review of protocols will focus on protection of the subjects and communities. As appropriate, investigators should consider the following principles and aim to integrate them into their protocol develoment.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0F34479-1356-49FC-B08F-3BABD41078F8}" type="slidenum">
              <a:rPr lang="en-US" altLang="en-US"/>
              <a:pPr/>
              <a:t>22</a:t>
            </a:fld>
            <a:endParaRPr lang="en-US" altLang="en-US"/>
          </a:p>
        </p:txBody>
      </p:sp>
    </p:spTree>
    <p:extLst>
      <p:ext uri="{BB962C8B-B14F-4D97-AF65-F5344CB8AC3E}">
        <p14:creationId xmlns:p14="http://schemas.microsoft.com/office/powerpoint/2010/main" val="1173782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community-based participatory approach to research is an evolutionary process for investigators and community partners.</a:t>
            </a:r>
          </a:p>
          <a:p>
            <a:r>
              <a:rPr lang="en-US" altLang="en-US" smtClean="0"/>
              <a:t>Review of protocols will focus on protection of the subjects and communities. As appropriate, investigators should consider the following principles and aim to integrate them into their protocol develoment.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C5A23D4-65A6-45F5-A045-973B5A87506E}" type="slidenum">
              <a:rPr lang="en-US" altLang="en-US"/>
              <a:pPr/>
              <a:t>23</a:t>
            </a:fld>
            <a:endParaRPr lang="en-US" altLang="en-US"/>
          </a:p>
        </p:txBody>
      </p:sp>
    </p:spTree>
    <p:extLst>
      <p:ext uri="{BB962C8B-B14F-4D97-AF65-F5344CB8AC3E}">
        <p14:creationId xmlns:p14="http://schemas.microsoft.com/office/powerpoint/2010/main" val="284329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community-based participatory approach to research is an evolutionary process for investigators and community partners.</a:t>
            </a:r>
          </a:p>
          <a:p>
            <a:r>
              <a:rPr lang="en-US" altLang="en-US" smtClean="0"/>
              <a:t>Review of protocols will focus on protection of the subjects and communities. As appropriate, investigators should consider the following principles and aim to integrate them into their protocol development.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D28ECDC-581A-4D95-B349-BD4B86109F87}" type="slidenum">
              <a:rPr lang="en-US" altLang="en-US"/>
              <a:pPr/>
              <a:t>24</a:t>
            </a:fld>
            <a:endParaRPr lang="en-US" altLang="en-US"/>
          </a:p>
        </p:txBody>
      </p:sp>
    </p:spTree>
    <p:extLst>
      <p:ext uri="{BB962C8B-B14F-4D97-AF65-F5344CB8AC3E}">
        <p14:creationId xmlns:p14="http://schemas.microsoft.com/office/powerpoint/2010/main" val="2432962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Findings from a community-based participatory prevention research intervention designed to increase social capital in Latino and African American communities.</a:t>
            </a:r>
          </a:p>
          <a:p>
            <a:r>
              <a:rPr lang="en-US" altLang="en-US" smtClean="0">
                <a:hlinkClick r:id="rId3" action="ppaction://hlinkfile" tooltip="Yvonne L Michael"/>
              </a:rPr>
              <a:t>Yvonne L Michael</a:t>
            </a:r>
            <a:r>
              <a:rPr lang="en-US" altLang="en-US" smtClean="0"/>
              <a:t>, </a:t>
            </a:r>
            <a:r>
              <a:rPr lang="en-US" altLang="en-US" smtClean="0">
                <a:hlinkClick r:id="rId4" action="ppaction://hlinkfile" tooltip="Stephanie A Farquhar"/>
              </a:rPr>
              <a:t>Stephanie A Farquhar</a:t>
            </a:r>
            <a:r>
              <a:rPr lang="en-US" altLang="en-US" smtClean="0"/>
              <a:t>, </a:t>
            </a:r>
            <a:r>
              <a:rPr lang="en-US" altLang="en-US" smtClean="0">
                <a:hlinkClick r:id="rId5" action="ppaction://hlinkfile" tooltip="Noelle Wiggins"/>
              </a:rPr>
              <a:t>Noelle Wiggins</a:t>
            </a:r>
            <a:r>
              <a:rPr lang="en-US" altLang="en-US" smtClean="0"/>
              <a:t>, </a:t>
            </a:r>
            <a:r>
              <a:rPr lang="en-US" altLang="en-US" smtClean="0">
                <a:hlinkClick r:id="rId6" action="ppaction://hlinkfile" tooltip="Mandy K Green"/>
              </a:rPr>
              <a:t>Mandy K Green</a:t>
            </a:r>
            <a:r>
              <a:rPr lang="en-US" altLang="en-US" smtClean="0"/>
              <a:t> </a:t>
            </a:r>
          </a:p>
          <a:p>
            <a:r>
              <a:rPr lang="en-US" altLang="en-US" smtClean="0"/>
              <a:t>Department of Public Health and Preventive Medicine, Oregon Health and Science University, Portland, OR 97239-3098, USA. </a:t>
            </a:r>
          </a:p>
          <a:p>
            <a:r>
              <a:rPr lang="en-US" altLang="en-US" smtClean="0">
                <a:hlinkClick r:id="rId7" action="ppaction://hlinkfile"/>
              </a:rPr>
              <a:t>Journal of Immigrant and Minority Health</a:t>
            </a:r>
            <a:r>
              <a:rPr lang="en-US" altLang="en-US" smtClean="0"/>
              <a:t> (impact factor: 1.16). 07/2008; 10(3):281-9. DOI:10.1007/s10903-007-9078-2 Source: </a:t>
            </a:r>
            <a:r>
              <a:rPr lang="en-US" altLang="en-US" smtClean="0">
                <a:hlinkClick r:id="rId8"/>
              </a:rPr>
              <a:t>PubMed</a:t>
            </a:r>
            <a:r>
              <a:rPr lang="en-US" altLang="en-US" smtClean="0"/>
              <a:t> </a:t>
            </a:r>
          </a:p>
          <a:p>
            <a:r>
              <a:rPr lang="en-US" altLang="en-US" b="1" smtClean="0"/>
              <a:t>ABSTRACT</a:t>
            </a:r>
            <a:r>
              <a:rPr lang="en-US" altLang="en-US" smtClean="0"/>
              <a:t> A community-based participatory research intervention, Poder es Salud/Power for Health, employed Community Health Workers who used popular education to identify and address health disparities in Latino and African American communities in a metropolitan area in the United States.</a:t>
            </a:r>
          </a:p>
          <a:p>
            <a:r>
              <a:rPr lang="en-US" altLang="en-US" smtClean="0"/>
              <a:t> We assessed participants' social capital (social relations that have productive benefits/social support ), self-rated health, and depressive symptoms at baseline and at the end of the intervention. Social support and self-rated health improved while depressive symptoms decreased. Public health interventions involving diverse communities that are designed to build upon assets, such as existing levels of social capital, may improve health in those communities.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89A91A3-CE72-47F2-9971-D972331E6663}" type="slidenum">
              <a:rPr lang="en-US" altLang="en-US"/>
              <a:pPr/>
              <a:t>25</a:t>
            </a:fld>
            <a:endParaRPr lang="en-US" altLang="en-US"/>
          </a:p>
        </p:txBody>
      </p:sp>
    </p:spTree>
    <p:extLst>
      <p:ext uri="{BB962C8B-B14F-4D97-AF65-F5344CB8AC3E}">
        <p14:creationId xmlns:p14="http://schemas.microsoft.com/office/powerpoint/2010/main" val="3978248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B6AA08B-6AED-4E28-AD45-C6ADFEFDDF4C}" type="slidenum">
              <a:rPr lang="en-US" altLang="en-US"/>
              <a:pPr/>
              <a:t>26</a:t>
            </a:fld>
            <a:endParaRPr lang="en-US" altLang="en-US"/>
          </a:p>
        </p:txBody>
      </p:sp>
    </p:spTree>
    <p:extLst>
      <p:ext uri="{BB962C8B-B14F-4D97-AF65-F5344CB8AC3E}">
        <p14:creationId xmlns:p14="http://schemas.microsoft.com/office/powerpoint/2010/main" val="186137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dirty="0" smtClean="0"/>
              <a:t>CBPR is a collaborative research approach that is designed to ensure and establish structures for participation by </a:t>
            </a:r>
            <a:r>
              <a:rPr lang="en-US" b="1" dirty="0" smtClean="0"/>
              <a:t>communities</a:t>
            </a:r>
            <a:r>
              <a:rPr lang="en-US" dirty="0" smtClean="0"/>
              <a:t> affected by the issue being studied., </a:t>
            </a:r>
            <a:r>
              <a:rPr lang="en-US" b="1" dirty="0" smtClean="0"/>
              <a:t>representatives of organizations</a:t>
            </a:r>
            <a:r>
              <a:rPr lang="en-US" dirty="0" smtClean="0"/>
              <a:t>, and </a:t>
            </a:r>
            <a:r>
              <a:rPr lang="en-US" b="1" dirty="0" smtClean="0"/>
              <a:t>researchers</a:t>
            </a:r>
            <a:r>
              <a:rPr lang="en-US" dirty="0" smtClean="0"/>
              <a:t> in all aspects of the research process to improve health and well-being  through taking action, including social change.” </a:t>
            </a:r>
          </a:p>
          <a:p>
            <a:pPr>
              <a:defRPr/>
            </a:pPr>
            <a:endParaRPr lang="en-US" dirty="0" smtClean="0"/>
          </a:p>
          <a:p>
            <a:pPr>
              <a:defRPr/>
            </a:pPr>
            <a:r>
              <a:rPr lang="en-US" i="1" dirty="0" smtClean="0">
                <a:solidFill>
                  <a:schemeClr val="bg2"/>
                </a:solidFill>
              </a:rPr>
              <a:t>It is a collaborative approach that enables community residents to more actively participate in the full spectrum of research (from conception-design-conduct –analysis –interpretation-conclusions &amp; communication of results) with a goal of influencing change in community health, system, programs and policies.</a:t>
            </a:r>
          </a:p>
          <a:p>
            <a:pPr>
              <a:defRPr/>
            </a:pPr>
            <a:r>
              <a:rPr lang="en-US" i="1" dirty="0" smtClean="0">
                <a:solidFill>
                  <a:schemeClr val="bg2"/>
                </a:solidFill>
              </a:rPr>
              <a:t>Community members and researchers partner to combine knowledge and action for social change to improve community health and </a:t>
            </a:r>
            <a:r>
              <a:rPr lang="en-US" i="1" dirty="0" err="1" smtClean="0">
                <a:solidFill>
                  <a:schemeClr val="bg2"/>
                </a:solidFill>
              </a:rPr>
              <a:t>ofthen</a:t>
            </a:r>
            <a:r>
              <a:rPr lang="en-US" i="1" dirty="0" smtClean="0">
                <a:solidFill>
                  <a:schemeClr val="bg2"/>
                </a:solidFill>
              </a:rPr>
              <a:t> eliminate health disparities.</a:t>
            </a:r>
          </a:p>
          <a:p>
            <a:pPr>
              <a:defRPr/>
            </a:pPr>
            <a:endParaRPr lang="en-US" i="1" dirty="0" smtClean="0">
              <a:solidFill>
                <a:schemeClr val="bg2"/>
              </a:solidFill>
            </a:endParaRPr>
          </a:p>
          <a:p>
            <a:pPr>
              <a:defRPr/>
            </a:pPr>
            <a:r>
              <a:rPr lang="en-US" i="1" dirty="0" smtClean="0">
                <a:solidFill>
                  <a:schemeClr val="bg2"/>
                </a:solidFill>
              </a:rPr>
              <a:t>Researchers and community partners join to develop models and approaches to build communication, trust and capacity, with the final goal of increasing community participation in the research process. </a:t>
            </a:r>
          </a:p>
          <a:p>
            <a:pPr>
              <a:defRPr/>
            </a:pPr>
            <a:endParaRPr lang="en-US" dirty="0" smtClean="0"/>
          </a:p>
          <a:p>
            <a:pPr>
              <a:defRPr/>
            </a:pPr>
            <a:r>
              <a:rPr lang="en-US" dirty="0" smtClean="0"/>
              <a:t>CBPR is an approach to health and environmental research meant to </a:t>
            </a:r>
            <a:r>
              <a:rPr lang="en-US" b="1" dirty="0" smtClean="0"/>
              <a:t>increase the value of studies for both researchers and the communities participating in a study.</a:t>
            </a:r>
          </a:p>
          <a:p>
            <a:pPr>
              <a:defRPr/>
            </a:pPr>
            <a:r>
              <a:rPr lang="en-US" dirty="0" smtClean="0"/>
              <a:t>To expand upon this definition, CBPR involves:</a:t>
            </a:r>
          </a:p>
          <a:p>
            <a:pPr>
              <a:defRPr/>
            </a:pPr>
            <a:r>
              <a:rPr lang="en-US" dirty="0" smtClean="0"/>
              <a:t> (1) co-learning and reciprocal transfer of expertise, by all research partners, with particular emphasis on the issues that can be studied with CBPR methods; </a:t>
            </a:r>
          </a:p>
          <a:p>
            <a:pPr>
              <a:defRPr/>
            </a:pPr>
            <a:r>
              <a:rPr lang="en-US" dirty="0" smtClean="0"/>
              <a:t>(2) shared </a:t>
            </a:r>
            <a:r>
              <a:rPr lang="en-US" dirty="0" err="1" smtClean="0"/>
              <a:t>decisionmaking</a:t>
            </a:r>
            <a:r>
              <a:rPr lang="en-US" dirty="0" smtClean="0"/>
              <a:t> power; and </a:t>
            </a:r>
          </a:p>
          <a:p>
            <a:pPr>
              <a:defRPr/>
            </a:pPr>
            <a:r>
              <a:rPr lang="en-US" dirty="0" smtClean="0"/>
              <a:t>(3) mutual ownership of the processes and products of the research enterprise.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E16F721-2EA0-4562-B625-4B9B2607F952}" type="slidenum">
              <a:rPr lang="en-US" altLang="en-US"/>
              <a:pPr/>
              <a:t>3</a:t>
            </a:fld>
            <a:endParaRPr lang="en-US" altLang="en-US"/>
          </a:p>
        </p:txBody>
      </p:sp>
    </p:spTree>
    <p:extLst>
      <p:ext uri="{BB962C8B-B14F-4D97-AF65-F5344CB8AC3E}">
        <p14:creationId xmlns:p14="http://schemas.microsoft.com/office/powerpoint/2010/main" val="243974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DF19610-36DF-4A20-88C2-CC645825A058}" type="slidenum">
              <a:rPr lang="en-US" altLang="en-US"/>
              <a:pPr/>
              <a:t>4</a:t>
            </a:fld>
            <a:endParaRPr lang="en-US" altLang="en-US"/>
          </a:p>
        </p:txBody>
      </p:sp>
      <p:sp>
        <p:nvSpPr>
          <p:cNvPr id="337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400" y="4343400"/>
            <a:ext cx="5029200" cy="4114800"/>
          </a:xfrm>
        </p:spPr>
        <p:txBody>
          <a:bodyPr wrap="square" lIns="91428" tIns="45714" rIns="91428" bIns="45714" numCol="1" anchor="t" anchorCtr="0" compatLnSpc="1">
            <a:prstTxWarp prst="textNoShape">
              <a:avLst/>
            </a:prstTxWarp>
            <a:normAutofit fontScale="92500" lnSpcReduction="20000"/>
          </a:bodyPr>
          <a:lstStyle/>
          <a:p>
            <a:pPr>
              <a:defRPr/>
            </a:pPr>
            <a:r>
              <a:rPr lang="en-US" dirty="0" smtClean="0"/>
              <a:t> Historically, the field of public health has examined environmental and social determinants of health status and involved the public itself in identifying and addressing public health problems.</a:t>
            </a:r>
          </a:p>
          <a:p>
            <a:pPr>
              <a:defRPr/>
            </a:pPr>
            <a:r>
              <a:rPr lang="en-US" i="1" dirty="0" smtClean="0">
                <a:solidFill>
                  <a:schemeClr val="bg1">
                    <a:lumMod val="60000"/>
                    <a:lumOff val="40000"/>
                  </a:schemeClr>
                </a:solidFill>
              </a:rPr>
              <a:t>Recognition of the inequities in health status/health disparities associated with poverty, inadequate housing, lack of employment opportunities, and so on has led to calls for a renewed focus on an ecological approach that recognizes that individuals are embedded within </a:t>
            </a:r>
            <a:r>
              <a:rPr lang="en-US" i="1" dirty="0" err="1" smtClean="0">
                <a:solidFill>
                  <a:schemeClr val="bg1">
                    <a:lumMod val="60000"/>
                    <a:lumOff val="40000"/>
                  </a:schemeClr>
                </a:solidFill>
              </a:rPr>
              <a:t>social,political</a:t>
            </a:r>
            <a:r>
              <a:rPr lang="en-US" i="1" dirty="0" smtClean="0">
                <a:solidFill>
                  <a:schemeClr val="bg1">
                    <a:lumMod val="60000"/>
                    <a:lumOff val="40000"/>
                  </a:schemeClr>
                </a:solidFill>
              </a:rPr>
              <a:t>, and economic systems that shape behaviors and access to resources necessary to maintain health .</a:t>
            </a:r>
          </a:p>
          <a:p>
            <a:pPr>
              <a:defRPr/>
            </a:pPr>
            <a:endParaRPr lang="en-US" dirty="0" smtClean="0"/>
          </a:p>
          <a:p>
            <a:pPr eaLnBrk="1" hangingPunct="1">
              <a:spcBef>
                <a:spcPct val="0"/>
              </a:spcBef>
              <a:defRPr/>
            </a:pPr>
            <a:r>
              <a:rPr lang="en-US" dirty="0" smtClean="0"/>
              <a:t>In the 1940s Kurt </a:t>
            </a:r>
            <a:r>
              <a:rPr lang="en-US" dirty="0" err="1" smtClean="0"/>
              <a:t>Lewin</a:t>
            </a:r>
            <a:r>
              <a:rPr lang="en-US" dirty="0" smtClean="0"/>
              <a:t> began talking about </a:t>
            </a:r>
            <a:r>
              <a:rPr lang="en-US" i="1" dirty="0" smtClean="0"/>
              <a:t>action research</a:t>
            </a:r>
            <a:r>
              <a:rPr lang="en-US" dirty="0" smtClean="0"/>
              <a:t> as a means to overcoming social inequalities. </a:t>
            </a:r>
          </a:p>
          <a:p>
            <a:pPr eaLnBrk="1" hangingPunct="1">
              <a:spcBef>
                <a:spcPct val="0"/>
              </a:spcBef>
              <a:defRPr/>
            </a:pPr>
            <a:endParaRPr lang="en-US" dirty="0" smtClean="0"/>
          </a:p>
          <a:p>
            <a:pPr eaLnBrk="1" hangingPunct="1">
              <a:spcBef>
                <a:spcPct val="0"/>
              </a:spcBef>
              <a:defRPr/>
            </a:pPr>
            <a:r>
              <a:rPr lang="en-US" dirty="0" smtClean="0"/>
              <a:t>Later Paulo </a:t>
            </a:r>
            <a:r>
              <a:rPr lang="en-US" dirty="0" err="1" smtClean="0"/>
              <a:t>Freire</a:t>
            </a:r>
            <a:r>
              <a:rPr lang="en-US" dirty="0" smtClean="0"/>
              <a:t> in the 1970s brought to the front issues of having communities identify their own problems and solutions.</a:t>
            </a:r>
          </a:p>
          <a:p>
            <a:pPr>
              <a:defRPr/>
            </a:pPr>
            <a:endParaRPr lang="en-US" dirty="0" smtClean="0"/>
          </a:p>
          <a:p>
            <a:pPr>
              <a:defRPr/>
            </a:pPr>
            <a:r>
              <a:rPr lang="en-US" dirty="0" smtClean="0"/>
              <a:t>In many areas of health promotion and disease prevention, researchers and community advocates are beginning to focus their efforts in the socio-ecologic model, encouraging a greater emphasis on policy and environmental changes that facilitate proactive health choices at the individual level. CBPR is well positioned to address such approaches to health promotion through its ability to mobilize community action. Continued efforts aimed at achieving the best possible balance between research methodologies and community collaboration are critical to advancing the field of health promotion and disease prevention</a:t>
            </a:r>
          </a:p>
          <a:p>
            <a:pPr>
              <a:defRPr/>
            </a:pPr>
            <a:endParaRPr lang="en-US" dirty="0" smtClean="0"/>
          </a:p>
          <a:p>
            <a:pPr>
              <a:defRPr/>
            </a:pPr>
            <a:r>
              <a:rPr lang="en-US" dirty="0" smtClean="0"/>
              <a:t>Researchers and practitioner  alike have called for increased attention to complex issues that compromise the health of people. These reflections has given rise to a number of partnership approaches to research and practice called “Community –based/involved/collaborative/centered –The renewed interest in CB approaches to public health in the past years has highlighted CB research as one of the many viable approaches to the development of knowledge and action in the field of public health. </a:t>
            </a:r>
          </a:p>
        </p:txBody>
      </p:sp>
    </p:spTree>
    <p:extLst>
      <p:ext uri="{BB962C8B-B14F-4D97-AF65-F5344CB8AC3E}">
        <p14:creationId xmlns:p14="http://schemas.microsoft.com/office/powerpoint/2010/main" val="215309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i="1" dirty="0" smtClean="0">
                <a:solidFill>
                  <a:srgbClr val="FF0000"/>
                </a:solidFill>
              </a:rPr>
              <a:t>Traditional public health interventions are often disease-specific and individual-focused. These traditional public health approaches may alienate the people they are designed to help by placing the responsibility for wellness on the individual, and by failing to include those most affected in the design and implementation of the interventions.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CBPR approach is particularly attractive for academics and public health professionals struggling to address the persistent problems of health care disparities in populations that the U.S. Department of Health and Human Services has designated as priority populations (including racial and ethnic minorities; low-income, rural, and inner-city populations; women; and children).</a:t>
            </a:r>
          </a:p>
          <a:p>
            <a:pPr eaLnBrk="1" fontAlgn="auto" hangingPunct="1">
              <a:spcBef>
                <a:spcPts val="0"/>
              </a:spcBef>
              <a:spcAft>
                <a:spcPts val="0"/>
              </a:spcAft>
              <a:defRPr/>
            </a:pPr>
            <a:r>
              <a:rPr lang="en-US" dirty="0" smtClean="0"/>
              <a:t>Here are the reasons why more communities and researchers today are increasingly turning to CBPR approaches to research:</a:t>
            </a:r>
          </a:p>
          <a:p>
            <a:pPr eaLnBrk="1" fontAlgn="auto" hangingPunct="1">
              <a:spcBef>
                <a:spcPts val="0"/>
              </a:spcBef>
              <a:spcAft>
                <a:spcPts val="0"/>
              </a:spcAft>
              <a:defRPr/>
            </a:pPr>
            <a:r>
              <a:rPr lang="en-US" b="1" dirty="0" smtClean="0"/>
              <a:t>1-There is a growing recognition that “traditional” research approaches have failed to solve complex health disparities.</a:t>
            </a:r>
            <a:r>
              <a:rPr lang="en-US" dirty="0" smtClean="0"/>
              <a:t>  Many research designs fail to incorporate multi-level explanations of health and the researchers themselves do not understand many of the social and economic complexities motivating individuals’ and families’ behaviors.</a:t>
            </a:r>
          </a:p>
          <a:p>
            <a:pPr eaLnBrk="1" fontAlgn="auto" hangingPunct="1">
              <a:spcBef>
                <a:spcPts val="0"/>
              </a:spcBef>
              <a:spcAft>
                <a:spcPts val="0"/>
              </a:spcAft>
              <a:defRPr/>
            </a:pPr>
            <a:r>
              <a:rPr lang="en-US" b="1" dirty="0" smtClean="0"/>
              <a:t>2-Community members themselves, weary of being “guinea pigs” are increasingly demanding that research address their locally identified needs.</a:t>
            </a:r>
            <a:r>
              <a:rPr lang="en-US" dirty="0" smtClean="0"/>
              <a:t>  Traditional researchers often complain about challenges in trying to recruit “research subjects.”  These challenges are often a result of community members feeling that researchers have used them and taken findings away for the researchers benefit (e.g., scholarly papers) but the community is left with no direct benefit.</a:t>
            </a:r>
          </a:p>
          <a:p>
            <a:pPr eaLnBrk="1" fontAlgn="auto" hangingPunct="1">
              <a:spcBef>
                <a:spcPts val="0"/>
              </a:spcBef>
              <a:spcAft>
                <a:spcPts val="0"/>
              </a:spcAft>
              <a:defRPr/>
            </a:pPr>
            <a:r>
              <a:rPr lang="en-US" b="1" dirty="0" smtClean="0"/>
              <a:t>3-Significant community involvement can lead to scientifically sound research.</a:t>
            </a:r>
            <a:r>
              <a:rPr lang="en-US" dirty="0" smtClean="0"/>
              <a:t> Researchers using participatory methods have found community input invaluable in the design and adaptation of research instruments to make the tools user friendly, applicable and culturally appropriate. </a:t>
            </a:r>
          </a:p>
          <a:p>
            <a:pPr eaLnBrk="1" fontAlgn="auto" hangingPunct="1">
              <a:spcBef>
                <a:spcPts val="0"/>
              </a:spcBef>
              <a:spcAft>
                <a:spcPts val="0"/>
              </a:spcAft>
              <a:defRPr/>
            </a:pPr>
            <a:r>
              <a:rPr lang="en-US" b="1" dirty="0" smtClean="0"/>
              <a:t>4-Research findings can be applied directly to develop interventions specific for communities.</a:t>
            </a:r>
            <a:r>
              <a:rPr lang="en-US" dirty="0" smtClean="0"/>
              <a:t> The specific outcome of CBPR research is not simply to find answers to complex social questions but to have those results provide information that can be used by the community to develop its own solutions.</a:t>
            </a:r>
          </a:p>
          <a:p>
            <a:pPr eaLnBrk="1" fontAlgn="auto" hangingPunct="1">
              <a:spcBef>
                <a:spcPts val="0"/>
              </a:spcBef>
              <a:spcAft>
                <a:spcPts val="0"/>
              </a:spcAft>
              <a:defRPr/>
            </a:pPr>
            <a:r>
              <a:rPr lang="en-US" b="1" dirty="0" smtClean="0"/>
              <a:t>5- This approach to research has the potential to build greater trust and respect between researchers and communities.</a:t>
            </a:r>
            <a:r>
              <a:rPr lang="en-US" dirty="0" smtClean="0"/>
              <a:t>  Trust and respect are two common reasons why individuals do not participate in research. If the research design and methods actively engage community members in an equitable manner, trust is likely to build.</a:t>
            </a:r>
          </a:p>
          <a:p>
            <a:pPr eaLnBrk="1" fontAlgn="auto" hangingPunct="1">
              <a:spcBef>
                <a:spcPts val="0"/>
              </a:spcBef>
              <a:spcAft>
                <a:spcPts val="0"/>
              </a:spcAft>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105D07A-6AB0-4296-BB4C-409CA8178F09}" type="slidenum">
              <a:rPr lang="en-US" altLang="en-US"/>
              <a:pPr/>
              <a:t>5</a:t>
            </a:fld>
            <a:endParaRPr lang="en-US" altLang="en-US"/>
          </a:p>
        </p:txBody>
      </p:sp>
    </p:spTree>
    <p:extLst>
      <p:ext uri="{BB962C8B-B14F-4D97-AF65-F5344CB8AC3E}">
        <p14:creationId xmlns:p14="http://schemas.microsoft.com/office/powerpoint/2010/main" val="9299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Improving Research Quality. In CBPR, researchers must </a:t>
            </a:r>
            <a:r>
              <a:rPr lang="en-US" altLang="en-US" smtClean="0"/>
              <a:t>work with the community to select and justify the strongest</a:t>
            </a:r>
          </a:p>
          <a:p>
            <a:r>
              <a:rPr lang="en-US" altLang="en-US" smtClean="0"/>
              <a:t>possible research methods, while balancing research rigor with their responsiveness to the community. The researchers must</a:t>
            </a:r>
          </a:p>
          <a:p>
            <a:r>
              <a:rPr lang="en-US" altLang="en-US" smtClean="0"/>
              <a:t>credit community members with the ability to understand complex research challenges, if presented clearly and thoughtfully. One of the many benefits of making research partners of community members is that they begin to see the long-term gains associated with research, in comparison to the relatively short-term nuisance of data collection activities.</a:t>
            </a:r>
          </a:p>
          <a:p>
            <a:r>
              <a:rPr lang="en-US" altLang="en-US" b="1" smtClean="0"/>
              <a:t>Improving Health Outcomes. </a:t>
            </a:r>
            <a:r>
              <a:rPr lang="en-US" altLang="en-US" smtClean="0"/>
              <a:t>Given the long-term nature of true CBPR efforts, individual and community capacity-building efforts ultimately may result in positive health outcomes that have little or nothing to do with those targeted in the initial study. None of the studies</a:t>
            </a:r>
          </a:p>
          <a:p>
            <a:r>
              <a:rPr lang="en-US" altLang="en-US" smtClean="0"/>
              <a:t>reviewed could accurately predict such long-term and indirect potential benefits of CBPR.</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BB849F4-A468-4532-A6EE-03622B665F01}" type="slidenum">
              <a:rPr lang="en-US" altLang="en-US"/>
              <a:pPr/>
              <a:t>6</a:t>
            </a:fld>
            <a:endParaRPr lang="en-US" altLang="en-US"/>
          </a:p>
        </p:txBody>
      </p:sp>
    </p:spTree>
    <p:extLst>
      <p:ext uri="{BB962C8B-B14F-4D97-AF65-F5344CB8AC3E}">
        <p14:creationId xmlns:p14="http://schemas.microsoft.com/office/powerpoint/2010/main" val="319957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2B7E899-C3CC-4FB1-8051-17A1FE4A9A0F}" type="slidenum">
              <a:rPr lang="en-US" altLang="en-US"/>
              <a:pPr/>
              <a:t>7</a:t>
            </a:fld>
            <a:endParaRPr lang="en-US" altLang="en-US"/>
          </a:p>
        </p:txBody>
      </p:sp>
      <p:sp>
        <p:nvSpPr>
          <p:cNvPr id="3686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a:xfrm>
            <a:off x="914400" y="4343400"/>
            <a:ext cx="5029200" cy="4114800"/>
          </a:xfrm>
          <a:ln/>
        </p:spPr>
        <p:txBody>
          <a:bodyPr lIns="89715" tIns="44856" rIns="89715" bIns="44856"/>
          <a:lstStyle/>
          <a:p>
            <a:pPr marL="609600" indent="-609600" eaLnBrk="1" fontAlgn="auto" hangingPunct="1">
              <a:lnSpc>
                <a:spcPct val="80000"/>
              </a:lnSpc>
              <a:spcBef>
                <a:spcPts val="0"/>
              </a:spcBef>
              <a:spcAft>
                <a:spcPts val="0"/>
              </a:spcAft>
              <a:buFontTx/>
              <a:buAutoNum type="arabicPeriod"/>
              <a:defRPr/>
            </a:pPr>
            <a:r>
              <a:rPr lang="en-US" dirty="0" smtClean="0">
                <a:latin typeface="Garamond" pitchFamily="18" charset="0"/>
              </a:rPr>
              <a:t>CBPR attempts to identify and work with existing communities of identity, and/or strengthen a sense of community through collective engagement. </a:t>
            </a:r>
          </a:p>
          <a:p>
            <a:pPr marL="609600" indent="-609600" eaLnBrk="1" fontAlgn="auto" hangingPunct="1">
              <a:lnSpc>
                <a:spcPct val="80000"/>
              </a:lnSpc>
              <a:spcBef>
                <a:spcPts val="0"/>
              </a:spcBef>
              <a:spcAft>
                <a:spcPts val="0"/>
              </a:spcAft>
              <a:buFontTx/>
              <a:buAutoNum type="arabicPeriod"/>
              <a:defRPr/>
            </a:pPr>
            <a:r>
              <a:rPr lang="en-US" dirty="0" smtClean="0">
                <a:latin typeface="Garamond" pitchFamily="18" charset="0"/>
              </a:rPr>
              <a:t>Active collaboration and participation from all partners at every stage of research</a:t>
            </a:r>
          </a:p>
          <a:p>
            <a:pPr marL="609600" indent="-609600" eaLnBrk="1" fontAlgn="auto" hangingPunct="1">
              <a:lnSpc>
                <a:spcPct val="80000"/>
              </a:lnSpc>
              <a:spcBef>
                <a:spcPts val="0"/>
              </a:spcBef>
              <a:spcAft>
                <a:spcPts val="0"/>
              </a:spcAft>
              <a:buFontTx/>
              <a:buAutoNum type="arabicPeriod"/>
              <a:defRPr/>
            </a:pPr>
            <a:r>
              <a:rPr lang="en-US" dirty="0" smtClean="0">
                <a:latin typeface="Garamond" pitchFamily="18" charset="0"/>
              </a:rPr>
              <a:t>Co-learning—i.e., community residents and researchers both contribute and learn from one another</a:t>
            </a:r>
          </a:p>
          <a:p>
            <a:pPr marL="609600" indent="-609600" eaLnBrk="1" fontAlgn="auto" hangingPunct="1">
              <a:lnSpc>
                <a:spcPct val="80000"/>
              </a:lnSpc>
              <a:spcBef>
                <a:spcPts val="0"/>
              </a:spcBef>
              <a:spcAft>
                <a:spcPts val="0"/>
              </a:spcAft>
              <a:buFontTx/>
              <a:buAutoNum type="arabicPeriod"/>
              <a:defRPr/>
            </a:pPr>
            <a:r>
              <a:rPr lang="en-US" dirty="0" smtClean="0">
                <a:latin typeface="Garamond" pitchFamily="18" charset="0"/>
              </a:rPr>
              <a:t>Projects are community-driven</a:t>
            </a:r>
          </a:p>
          <a:p>
            <a:pPr marL="609600" indent="-609600" eaLnBrk="1" fontAlgn="auto" hangingPunct="1">
              <a:lnSpc>
                <a:spcPct val="80000"/>
              </a:lnSpc>
              <a:spcBef>
                <a:spcPts val="0"/>
              </a:spcBef>
              <a:spcAft>
                <a:spcPts val="0"/>
              </a:spcAft>
              <a:buFontTx/>
              <a:buAutoNum type="arabicPeriod" startAt="4"/>
              <a:defRPr/>
            </a:pPr>
            <a:r>
              <a:rPr lang="en-US" dirty="0" smtClean="0">
                <a:latin typeface="Garamond" pitchFamily="18" charset="0"/>
              </a:rPr>
              <a:t>Results are disseminated in useful ways</a:t>
            </a:r>
          </a:p>
          <a:p>
            <a:pPr marL="609600" indent="-609600" eaLnBrk="1" fontAlgn="auto" hangingPunct="1">
              <a:lnSpc>
                <a:spcPct val="80000"/>
              </a:lnSpc>
              <a:spcBef>
                <a:spcPts val="0"/>
              </a:spcBef>
              <a:spcAft>
                <a:spcPts val="0"/>
              </a:spcAft>
              <a:buFontTx/>
              <a:buAutoNum type="arabicPeriod" startAt="4"/>
              <a:defRPr/>
            </a:pPr>
            <a:r>
              <a:rPr lang="en-US" dirty="0" smtClean="0">
                <a:latin typeface="Garamond" pitchFamily="18" charset="0"/>
              </a:rPr>
              <a:t>Research and intervention strategies are culturally appropriate</a:t>
            </a:r>
          </a:p>
          <a:p>
            <a:pPr marL="609600" indent="-609600" eaLnBrk="1" fontAlgn="auto" hangingPunct="1">
              <a:lnSpc>
                <a:spcPct val="80000"/>
              </a:lnSpc>
              <a:spcBef>
                <a:spcPts val="0"/>
              </a:spcBef>
              <a:spcAft>
                <a:spcPts val="0"/>
              </a:spcAft>
              <a:buFontTx/>
              <a:buAutoNum type="arabicPeriod" startAt="4"/>
              <a:defRPr/>
            </a:pPr>
            <a:r>
              <a:rPr lang="en-US" dirty="0" smtClean="0">
                <a:latin typeface="Garamond" pitchFamily="18" charset="0"/>
              </a:rPr>
              <a:t>Defines community as a unit of identity</a:t>
            </a:r>
          </a:p>
          <a:p>
            <a:pPr eaLnBrk="1" fontAlgn="auto" hangingPunct="1">
              <a:spcBef>
                <a:spcPts val="0"/>
              </a:spcBef>
              <a:spcAft>
                <a:spcPts val="0"/>
              </a:spcAft>
              <a:defRPr/>
            </a:pPr>
            <a:endParaRPr lang="en-US" dirty="0" smtClean="0"/>
          </a:p>
        </p:txBody>
      </p:sp>
    </p:spTree>
    <p:extLst>
      <p:ext uri="{BB962C8B-B14F-4D97-AF65-F5344CB8AC3E}">
        <p14:creationId xmlns:p14="http://schemas.microsoft.com/office/powerpoint/2010/main" val="4565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28FF566-B9B8-4014-AFB6-19A4B6C37106}" type="slidenum">
              <a:rPr lang="en-US" altLang="en-US"/>
              <a:pPr/>
              <a:t>8</a:t>
            </a:fld>
            <a:endParaRPr lang="en-US" altLang="en-US"/>
          </a:p>
        </p:txBody>
      </p:sp>
      <p:sp>
        <p:nvSpPr>
          <p:cNvPr id="378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a:xfrm>
            <a:off x="914400" y="4343400"/>
            <a:ext cx="5029200" cy="4114800"/>
          </a:xfrm>
          <a:ln/>
        </p:spPr>
        <p:txBody>
          <a:bodyPr lIns="89715" tIns="44856" rIns="89715" bIns="44856"/>
          <a:lstStyle/>
          <a:p>
            <a:pPr eaLnBrk="1" fontAlgn="auto" hangingPunct="1">
              <a:spcBef>
                <a:spcPts val="0"/>
              </a:spcBef>
              <a:spcAft>
                <a:spcPts val="0"/>
              </a:spcAft>
              <a:defRPr/>
            </a:pPr>
            <a:r>
              <a:rPr lang="en-US" dirty="0" smtClean="0"/>
              <a:t>Developing community-based partnerships that are successful in creating relationships and research initiatives that are locally relevant take time and patience. </a:t>
            </a:r>
            <a:endParaRPr lang="en-US" dirty="0" smtClean="0">
              <a:latin typeface="Garamond" pitchFamily="18" charset="0"/>
            </a:endParaRPr>
          </a:p>
          <a:p>
            <a:pPr marL="609600" indent="-609600" eaLnBrk="1" fontAlgn="auto" hangingPunct="1">
              <a:lnSpc>
                <a:spcPct val="80000"/>
              </a:lnSpc>
              <a:spcBef>
                <a:spcPts val="0"/>
              </a:spcBef>
              <a:spcAft>
                <a:spcPts val="0"/>
              </a:spcAft>
              <a:defRPr/>
            </a:pPr>
            <a:endParaRPr lang="en-US" dirty="0" smtClean="0">
              <a:latin typeface="Garamond" pitchFamily="18" charset="0"/>
            </a:endParaRPr>
          </a:p>
          <a:p>
            <a:pPr marL="609600" indent="-609600" eaLnBrk="1" fontAlgn="auto" hangingPunct="1">
              <a:lnSpc>
                <a:spcPct val="80000"/>
              </a:lnSpc>
              <a:spcBef>
                <a:spcPts val="0"/>
              </a:spcBef>
              <a:spcAft>
                <a:spcPts val="0"/>
              </a:spcAft>
              <a:defRPr/>
            </a:pPr>
            <a:r>
              <a:rPr lang="en-US" dirty="0" smtClean="0">
                <a:latin typeface="Garamond" pitchFamily="18" charset="0"/>
              </a:rPr>
              <a:t>Active collaboration and participation from all partners at every stage of research</a:t>
            </a:r>
          </a:p>
          <a:p>
            <a:pPr marL="609600" indent="-609600" eaLnBrk="1" fontAlgn="auto" hangingPunct="1">
              <a:lnSpc>
                <a:spcPct val="80000"/>
              </a:lnSpc>
              <a:spcBef>
                <a:spcPts val="0"/>
              </a:spcBef>
              <a:spcAft>
                <a:spcPts val="0"/>
              </a:spcAft>
              <a:buFontTx/>
              <a:buAutoNum type="arabicPeriod"/>
              <a:defRPr/>
            </a:pPr>
            <a:r>
              <a:rPr lang="en-US" dirty="0" smtClean="0">
                <a:latin typeface="Garamond" pitchFamily="18" charset="0"/>
              </a:rPr>
              <a:t>Co-learning—i.e., community residents and researchers both contribute and learn from one another</a:t>
            </a:r>
          </a:p>
          <a:p>
            <a:pPr marL="609600" indent="-609600" eaLnBrk="1" fontAlgn="auto" hangingPunct="1">
              <a:lnSpc>
                <a:spcPct val="80000"/>
              </a:lnSpc>
              <a:spcBef>
                <a:spcPts val="0"/>
              </a:spcBef>
              <a:spcAft>
                <a:spcPts val="0"/>
              </a:spcAft>
              <a:buFontTx/>
              <a:buAutoNum type="arabicPeriod"/>
              <a:defRPr/>
            </a:pPr>
            <a:r>
              <a:rPr lang="en-US" dirty="0" smtClean="0">
                <a:latin typeface="Garamond" pitchFamily="18" charset="0"/>
              </a:rPr>
              <a:t>Projects are community-driven</a:t>
            </a:r>
          </a:p>
          <a:p>
            <a:pPr marL="609600" indent="-609600" eaLnBrk="1" fontAlgn="auto" hangingPunct="1">
              <a:lnSpc>
                <a:spcPct val="80000"/>
              </a:lnSpc>
              <a:spcBef>
                <a:spcPts val="0"/>
              </a:spcBef>
              <a:spcAft>
                <a:spcPts val="0"/>
              </a:spcAft>
              <a:buFontTx/>
              <a:buAutoNum type="arabicPeriod" startAt="4"/>
              <a:defRPr/>
            </a:pPr>
            <a:r>
              <a:rPr lang="en-US" dirty="0" smtClean="0">
                <a:latin typeface="Garamond" pitchFamily="18" charset="0"/>
              </a:rPr>
              <a:t>Results are disseminated in useful ways</a:t>
            </a:r>
          </a:p>
          <a:p>
            <a:pPr marL="609600" indent="-609600" eaLnBrk="1" fontAlgn="auto" hangingPunct="1">
              <a:lnSpc>
                <a:spcPct val="80000"/>
              </a:lnSpc>
              <a:spcBef>
                <a:spcPts val="0"/>
              </a:spcBef>
              <a:spcAft>
                <a:spcPts val="0"/>
              </a:spcAft>
              <a:buFontTx/>
              <a:buAutoNum type="arabicPeriod" startAt="4"/>
              <a:defRPr/>
            </a:pPr>
            <a:r>
              <a:rPr lang="en-US" dirty="0" smtClean="0">
                <a:latin typeface="Garamond" pitchFamily="18" charset="0"/>
              </a:rPr>
              <a:t>Research and intervention strategies are culturally appropriate</a:t>
            </a:r>
          </a:p>
          <a:p>
            <a:pPr marL="609600" indent="-609600" eaLnBrk="1" fontAlgn="auto" hangingPunct="1">
              <a:lnSpc>
                <a:spcPct val="80000"/>
              </a:lnSpc>
              <a:spcBef>
                <a:spcPts val="0"/>
              </a:spcBef>
              <a:spcAft>
                <a:spcPts val="0"/>
              </a:spcAft>
              <a:buFontTx/>
              <a:buAutoNum type="arabicPeriod" startAt="4"/>
              <a:defRPr/>
            </a:pPr>
            <a:r>
              <a:rPr lang="en-US" dirty="0" smtClean="0">
                <a:latin typeface="Garamond" pitchFamily="18" charset="0"/>
              </a:rPr>
              <a:t>Defines community as a unit of identity</a:t>
            </a:r>
          </a:p>
          <a:p>
            <a:pPr eaLnBrk="1" fontAlgn="auto" hangingPunct="1">
              <a:spcBef>
                <a:spcPts val="0"/>
              </a:spcBef>
              <a:spcAft>
                <a:spcPts val="0"/>
              </a:spcAft>
              <a:defRPr/>
            </a:pPr>
            <a:endParaRPr lang="en-US" dirty="0" smtClean="0"/>
          </a:p>
        </p:txBody>
      </p:sp>
    </p:spTree>
    <p:extLst>
      <p:ext uri="{BB962C8B-B14F-4D97-AF65-F5344CB8AC3E}">
        <p14:creationId xmlns:p14="http://schemas.microsoft.com/office/powerpoint/2010/main" val="328339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 interventional study in CBPR studies is defined as an organized and planned effort to change individual behavior, community</a:t>
            </a:r>
          </a:p>
          <a:p>
            <a:r>
              <a:rPr lang="en-US" altLang="en-US" smtClean="0"/>
              <a:t>norms or practices, organizational structure or policies, or environmental conditions.</a:t>
            </a:r>
          </a:p>
          <a:p>
            <a:endParaRPr lang="en-US" altLang="en-US" smtClean="0"/>
          </a:p>
          <a:p>
            <a:r>
              <a:rPr lang="en-US" altLang="en-US" smtClean="0"/>
              <a:t>While every CBPR project may not involve an intervention, there is a commitment to feeding back the data, jointly interpreting the data, disseminating the data, and translating the data into interventions and/or policy.  </a:t>
            </a:r>
          </a:p>
          <a:p>
            <a:endParaRPr lang="en-US" altLang="en-US" smtClean="0"/>
          </a:p>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0452C76-DF93-4C49-A284-6F1189D40649}" type="slidenum">
              <a:rPr lang="en-US" altLang="en-US"/>
              <a:pPr/>
              <a:t>9</a:t>
            </a:fld>
            <a:endParaRPr lang="en-US" altLang="en-US"/>
          </a:p>
        </p:txBody>
      </p:sp>
    </p:spTree>
    <p:extLst>
      <p:ext uri="{BB962C8B-B14F-4D97-AF65-F5344CB8AC3E}">
        <p14:creationId xmlns:p14="http://schemas.microsoft.com/office/powerpoint/2010/main" val="295087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Headline</a:t>
            </a:r>
            <a:br>
              <a:rPr lang="en-US" dirty="0" smtClean="0"/>
            </a:br>
            <a:r>
              <a:rPr lang="en-US" dirty="0" err="1" smtClean="0"/>
              <a:t>Headline</a:t>
            </a:r>
            <a:endParaRPr lang="en-US" dirty="0"/>
          </a:p>
        </p:txBody>
      </p:sp>
      <p:sp>
        <p:nvSpPr>
          <p:cNvPr id="3" name="Subtitle 2"/>
          <p:cNvSpPr>
            <a:spLocks noGrp="1"/>
          </p:cNvSpPr>
          <p:nvPr>
            <p:ph type="subTitle" idx="1" hasCustomPrompt="1"/>
          </p:nvPr>
        </p:nvSpPr>
        <p:spPr>
          <a:xfrm>
            <a:off x="1371600" y="3886200"/>
            <a:ext cx="6400800" cy="601910"/>
          </a:xfrm>
        </p:spPr>
        <p:txBody>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a:t>
            </a:r>
            <a:endParaRPr lang="en-US" dirty="0"/>
          </a:p>
        </p:txBody>
      </p:sp>
      <p:sp>
        <p:nvSpPr>
          <p:cNvPr id="6" name="Slide Number Placeholder 5"/>
          <p:cNvSpPr>
            <a:spLocks noGrp="1"/>
          </p:cNvSpPr>
          <p:nvPr>
            <p:ph type="sldNum" sz="quarter" idx="12"/>
          </p:nvPr>
        </p:nvSpPr>
        <p:spPr>
          <a:xfrm>
            <a:off x="446015" y="6356350"/>
            <a:ext cx="2133600" cy="365125"/>
          </a:xfrm>
        </p:spPr>
        <p:txBody>
          <a:bodyPr/>
          <a:lstStyle>
            <a:lvl1pPr algn="l">
              <a:defRPr/>
            </a:lvl1pPr>
          </a:lstStyle>
          <a:p>
            <a:fld id="{B098AFC2-6C70-5741-9524-AA5F422D6150}" type="slidenum">
              <a:rPr lang="en-US" smtClean="0"/>
              <a:pPr/>
              <a:t>‹#›</a:t>
            </a:fld>
            <a:endParaRPr lang="en-US"/>
          </a:p>
        </p:txBody>
      </p:sp>
      <p:sp>
        <p:nvSpPr>
          <p:cNvPr id="9" name="Text Placeholder 8"/>
          <p:cNvSpPr>
            <a:spLocks noGrp="1"/>
          </p:cNvSpPr>
          <p:nvPr>
            <p:ph type="body" sz="quarter" idx="13" hasCustomPrompt="1"/>
          </p:nvPr>
        </p:nvSpPr>
        <p:spPr>
          <a:xfrm>
            <a:off x="1371600" y="4589463"/>
            <a:ext cx="6400800" cy="611187"/>
          </a:xfrm>
        </p:spPr>
        <p:txBody>
          <a:bodyPr>
            <a:normAutofit/>
          </a:bodyPr>
          <a:lstStyle>
            <a:lvl1pPr marL="0" indent="0" algn="ctr">
              <a:buNone/>
              <a:defRPr sz="2400">
                <a:solidFill>
                  <a:schemeClr val="bg1">
                    <a:lumMod val="65000"/>
                  </a:schemeClr>
                </a:solidFill>
              </a:defRPr>
            </a:lvl1pPr>
          </a:lstStyle>
          <a:p>
            <a:pPr lvl="0"/>
            <a:r>
              <a:rPr lang="en-US" dirty="0" smtClean="0"/>
              <a:t>Date</a:t>
            </a:r>
          </a:p>
        </p:txBody>
      </p:sp>
    </p:spTree>
    <p:extLst>
      <p:ext uri="{BB962C8B-B14F-4D97-AF65-F5344CB8AC3E}">
        <p14:creationId xmlns:p14="http://schemas.microsoft.com/office/powerpoint/2010/main" val="1090077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47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4732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33816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63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63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7F681D98-524F-4A1B-BEDE-6171ACD65F7B}" type="slidenum">
              <a:rPr lang="en-US" altLang="en-US"/>
              <a:pPr/>
              <a:t>‹#›</a:t>
            </a:fld>
            <a:endParaRPr lang="en-US" altLang="en-US"/>
          </a:p>
        </p:txBody>
      </p:sp>
    </p:spTree>
    <p:extLst>
      <p:ext uri="{BB962C8B-B14F-4D97-AF65-F5344CB8AC3E}">
        <p14:creationId xmlns:p14="http://schemas.microsoft.com/office/powerpoint/2010/main" val="244742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204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832195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88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88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417707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051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051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191523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378903"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55224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12459"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51277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57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4539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354783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36347"/>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9172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103085"/>
            <a:ext cx="5486400" cy="7188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2018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4127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2049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137437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4A301-1DC3-6F43-B92A-8E746F3328C4}" type="datetimeFigureOut">
              <a:rPr lang="en-US" smtClean="0"/>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8AFC2-6C70-5741-9524-AA5F422D6150}" type="slidenum">
              <a:rPr lang="en-US" smtClean="0"/>
              <a:t>‹#›</a:t>
            </a:fld>
            <a:endParaRPr lang="en-US"/>
          </a:p>
        </p:txBody>
      </p:sp>
    </p:spTree>
    <p:extLst>
      <p:ext uri="{BB962C8B-B14F-4D97-AF65-F5344CB8AC3E}">
        <p14:creationId xmlns:p14="http://schemas.microsoft.com/office/powerpoint/2010/main" val="416572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hrq.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depts.washington.edu/ccph/cbpr/index.php" TargetMode="External"/><Relationship Id="rId4" Type="http://schemas.openxmlformats.org/officeDocument/2006/relationships/hyperlink" Target="http://www.detroitur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138547" y="1311627"/>
            <a:ext cx="8682182" cy="2389498"/>
          </a:xfrm>
          <a:prstGeom prst="rect">
            <a:avLst/>
          </a:prstGeom>
        </p:spPr>
        <p:txBody>
          <a:bodyPr vert="horz" lIns="91440" tIns="0" rIns="91440" bIns="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1200"/>
              </a:spcBef>
              <a:spcAft>
                <a:spcPts val="600"/>
              </a:spcAft>
            </a:pPr>
            <a:r>
              <a:rPr lang="en-US" sz="2800" b="1" spc="150" dirty="0">
                <a:solidFill>
                  <a:schemeClr val="bg1"/>
                </a:solidFill>
                <a:latin typeface="Gotham Narrow" charset="0"/>
                <a:ea typeface="Gotham Narrow" charset="0"/>
                <a:cs typeface="Gotham Narrow" charset="0"/>
              </a:rPr>
              <a:t>Office of the Vice President for Research </a:t>
            </a:r>
          </a:p>
          <a:p>
            <a:pPr algn="ctr">
              <a:spcBef>
                <a:spcPts val="1200"/>
              </a:spcBef>
              <a:spcAft>
                <a:spcPts val="600"/>
              </a:spcAft>
            </a:pPr>
            <a:r>
              <a:rPr lang="en-US" sz="3200" b="1" spc="150" dirty="0">
                <a:solidFill>
                  <a:schemeClr val="bg1"/>
                </a:solidFill>
                <a:latin typeface="Gotham Narrow" charset="0"/>
                <a:ea typeface="Gotham Narrow" charset="0"/>
                <a:cs typeface="Gotham Narrow" charset="0"/>
              </a:rPr>
              <a:t>Human Subjects Protection Program</a:t>
            </a:r>
          </a:p>
          <a:p>
            <a:pPr>
              <a:spcBef>
                <a:spcPts val="600"/>
              </a:spcBef>
              <a:spcAft>
                <a:spcPts val="600"/>
              </a:spcAft>
            </a:pPr>
            <a:endParaRPr lang="en-US" sz="2800" spc="150" dirty="0">
              <a:solidFill>
                <a:srgbClr val="00C3F4"/>
              </a:solidFill>
              <a:latin typeface="Gotham Narrow Book" charset="0"/>
              <a:ea typeface="Gotham Narrow Book" charset="0"/>
              <a:cs typeface="Gotham Narrow Book" charset="0"/>
            </a:endParaRPr>
          </a:p>
          <a:p>
            <a:endParaRPr lang="en-US" sz="4800" spc="150" dirty="0">
              <a:solidFill>
                <a:srgbClr val="00C3F4"/>
              </a:solidFill>
              <a:latin typeface="Gotham Narrow Book" charset="0"/>
              <a:ea typeface="Gotham Narrow Book" charset="0"/>
              <a:cs typeface="Gotham Narrow Book" charset="0"/>
            </a:endParaRPr>
          </a:p>
        </p:txBody>
      </p:sp>
      <p:sp>
        <p:nvSpPr>
          <p:cNvPr id="12" name="TextBox 11"/>
          <p:cNvSpPr txBox="1"/>
          <p:nvPr/>
        </p:nvSpPr>
        <p:spPr>
          <a:xfrm>
            <a:off x="895499" y="2921456"/>
            <a:ext cx="7516091" cy="1559338"/>
          </a:xfrm>
          <a:prstGeom prst="rect">
            <a:avLst/>
          </a:prstGeom>
          <a:noFill/>
        </p:spPr>
        <p:txBody>
          <a:bodyPr wrap="square" lIns="0" tIns="0" rIns="0" bIns="0" rtlCol="0">
            <a:spAutoFit/>
          </a:bodyPr>
          <a:lstStyle/>
          <a:p>
            <a:pPr algn="ctr">
              <a:lnSpc>
                <a:spcPct val="150000"/>
              </a:lnSpc>
            </a:pPr>
            <a:r>
              <a:rPr lang="en-US" sz="3600" dirty="0">
                <a:solidFill>
                  <a:schemeClr val="bg1"/>
                </a:solidFill>
              </a:rPr>
              <a:t>Community Based Participatory Research (CBPR)</a:t>
            </a:r>
            <a:endParaRPr lang="en-US" sz="3600" dirty="0">
              <a:solidFill>
                <a:schemeClr val="bg1"/>
              </a:solidFill>
              <a:latin typeface="Arial" panose="020B0604020202020204" pitchFamily="34" charset="0"/>
              <a:ea typeface="Gotham Narrow Book" charset="0"/>
              <a:cs typeface="Arial" panose="020B0604020202020204" pitchFamily="34" charset="0"/>
            </a:endParaRPr>
          </a:p>
        </p:txBody>
      </p:sp>
    </p:spTree>
    <p:extLst>
      <p:ext uri="{BB962C8B-B14F-4D97-AF65-F5344CB8AC3E}">
        <p14:creationId xmlns:p14="http://schemas.microsoft.com/office/powerpoint/2010/main" val="383941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3657600"/>
            <a:ext cx="7772400" cy="1920875"/>
          </a:xfrm>
        </p:spPr>
        <p:txBody>
          <a:bodyPr>
            <a:normAutofit fontScale="90000"/>
          </a:bodyPr>
          <a:lstStyle/>
          <a:p>
            <a:pPr>
              <a:defRPr/>
            </a:pPr>
            <a:r>
              <a:rPr lang="en-US" sz="4000" dirty="0" smtClean="0"/>
              <a:t>Community members become part of the research team and researchers become engaged in the activities of the community</a:t>
            </a:r>
            <a:endParaRPr lang="en-US" sz="4000" dirty="0"/>
          </a:p>
        </p:txBody>
      </p:sp>
      <p:sp>
        <p:nvSpPr>
          <p:cNvPr id="12291" name="AutoShape 4" descr="data:image/jpeg;base64,/9j/4AAQSkZJRgABAQAAAQABAAD/2wCEAAkGBxQTEhUUEhQVFRQXFBQUFBUUFBQUFBQVFxUWFhQUFBQYHCggGBolHBQVITEhJSkrLi4uFx8zODMsNygtLisBCgoKDg0OGxAQGywkHyQsLCwsLCwsLCwsLCwsLCwsLCwsLCwsLCwsLCwsLCwsLCwsLCwsLCwsLCwsLCwsLCwsLP/AABEIALgBEgMBIgACEQEDEQH/xAAbAAACAwEBAQAAAAAAAAAAAAAEBQIDBgABB//EAD4QAAEDAwIDBgQDBgYBBQAAAAEAAhEDBCEFMRJBUQYTImFxgTKRobEjwfAUQlJy0eEHYoKSovEzJFNzssL/xAAZAQADAQEBAAAAAAAAAAAAAAABAgMEAAX/xAAhEQACAgICAgMBAAAAAAAAAAAAAQIRAzESISJBEzJRBP/aAAwDAQACEQMRAD8A1LWQrWqCm1GmHosC4rmqYprjipegK7ul73RXHAlUoV7ijarUM9iKAVNerWleMpK0U0bBR6Gq5jVBrETSajZ1EmU1Pu1YxqmhYaKOBRIVzlU8oWcc0q1rkMXKxjl1nBUKJYhrm+awSSlJ7RtnBUp5FHZWEHLQ97teFiW2+stPNMadUOEhKsiegvG1si6mEDeMwUweUq1StDSulLoKRmrmqONFUq4SG+uPEUEL104WKStmyOjc0bkFD6rTDmrPWF46U1r3B4UIyp0GULVmVuaEVE5sHDCXXbpMq60rhUeyaRqbMg4VGr2EiQl9C7jZMWVy7B2U5OV9FFFUY+6syl1awWp1in3ZnkUhrXCrGTJOKAv2VeK7vVya2CkfU+PKvotlDxCLtVulNGFQYTTpommxRYrmBJY9FjKStFsvKbkTTK44XXFolz6MLTPZIS66t0yYrQpDV7wqN1cMpmHuAXlDVKP8SEpxW2GMJPSL2Uir20Si7ThcJaZRooBcpHcRSF6mNS1lC3NIMaXHYCSjaBTB3BVvasld9reJxDMCYlXUNXe4fEs7/oijRH+abJ6lroa4tCCpa27dB6np8y9pzzCWU3wFmlllLTNUMMY7Q+r35qYck91S4T4fovadTzRdN4Km23soklohbtd5rU6HXxBSm3d1TTTWZwnxfcTN9Ay9vA0LN6hqfFgJprw8JWKqPgquVtOiGJJqyu+nJQlrXyjLiqC1D6bZgmXHCktF0H27xKfVWg0/ZB0KNPkEcbbibASppO2GdtUjKXYwUrpTJgp7qtvDSs3TqQVVdk9D6zu0bS1MgrNUKuUfTOVNqiqpmlJ70Q5IdZ0zuvEPhP0TbTqqN1m246JA3hIptMMoKjD4XK4aZUXLQZz6vd2xDl7SKd3tEJT3BnC0tdmVMOt1Y6ohqMhZ/tvqZpMbTaYc+ST/AJRyXSlSsMY8nQ+frdBhh1Rs9Bn7IyhrVExFQe+F8bDyTKLoXDh8lnedmhfzo+1064cPCQfQpdrd4KVJ9Q7NBK+d6dqJGQSPQwtN2jruqaW55Mu4cx5Hn5wnjl5WJPDxo+eXOsuq1C9/M/IdEwsr/CzFtRc74Wud6An7JzZWZA8TXjrII+6zzRpgzW6TrTqbgZxzC+h2tcOaHDmJXyO1otguBmN19I0O9BoMPkqfzydtMn/TBUmh1KQdtqhFpUI6I6pfgJd2hd3ltUb1aVaclTM0Yu0fIKFA8im1kDsXJPZ1CHehhOGxusUj0YjRzy0HMiFmH1/EfVO6lx4T6LKh/iJ8yhjQZsZh6NtaqT94ibWrlO0JEf3OoCkBPPZEWGs9IlZ+8aK0NLoaMkjJ9lfZWjGnBc7H7xj7JNdpjPvpo0le+4twCEsurFj8NEHyVxqs/hj0JP3KLtrUSC0meh2Suct2MoR/D59fcdOoWOwQf0UwsaoxlF9sqA71ruZbB9kktXwVZPlGyXGpUam1KbWlVJLB8hOLJskKMuyyFvauqG78wsI6p4sLRdv7n8VrOmVmaYWvEqgrMU/u6D6DxI9U5qsiCEos6MkQnteQ0AhLNdDKXkkW2LsrRtqDgys/atCOdVOI2WV7NXoL4mdF6pNpjqvFXkiPE19S6JKJpEIRtLKsJgrfZhoL4AvnP+Jxi4pf/F/+ivo1Ir59/ipT8dGoBjhcw+syPzS5O4jYvsZCm8oynUlLGPRNGosjRtQzsq4a6CEyuu0DmUn0GtBbU3kfCOcDqVmRdlrpKka3G4u/UQgk12FtNUN7GsRG0bAYACaW9YnyPks9QfjyTahUOI/upyHihyHBwyAeW35pjaXjKVIAujf7pA2t06x9Eq1h3C/fBEx06/rzRxyaYMkE0aa67TU27GUj1Tt34S1rd8LM3d0AklxX4nCOq0Ri3szyaWhlRc9z/CJLjsFptP02oficGnp8XzcDH3SrSavAFoKNciD6KU5FoxYTV0epwEAA/wAsz8iBPss1V0YgmDHkVsrS5e0A8RyefortTshVpkj/AMgaS0jEkbA9QdlLnWinFvZgalg8bCVXRa4GCCFY3VCpVNVHkq+T9E/FeygEhxKZWldLBUDpPUomgUskPEb95nfbAT7TnySNxMiYwsy0bJ5pj8jr+pUZFEKe3rSK7RH7s+8wfss4xhmVuu0VEPLC7JAOTzyEgrW46KsZrjRJxdg9lcEEALQ2N5wnIWYDuB0pjTrHfdcwgXaTRKtevxtjbn7oSn2XreS1wuAADMYVrNTbuis0kqE+KLdibRtCe0+JbCpptM04dEwgaWptmVG+veJphGOVsnLAr5Cii0Bxb6qccIOMKmyoPc+Smj2bt6hTfRddozTtbAJErkLW0nxOxzP3XK/gRuZ9S/aDAIPPKuNeclLmU4V7cKjZBIaW9WAsX/iVecTWUm7z3hx6gQVo+/Xz/tbdO/aTOAAIzOOqHIZR9mabURduZVjgx3xCD1GCpUqDRs4+4CVtFUE07UPGVTXt+7dw8iAR9iiLa4a05Kq1W5a4s4JMAzA6xj6JFd0O62ToDn9k0oPSmwdxZG2x5QeQcDsmjGpJbHiWd55pZrxPCD5QmUbqqvbCqOE4ldBpME02jImkDuq6bBxYWsuOyGMPPzWdr2BpPg56LVzTMqiGUTsE6tjkOBzzGwI6JGxNbGos0zVA01DYesprp54h8ykNOpKYUL3umPedmsc4nyAkx5wPqs5aj5bqmK1UNOBVqAegeUHxHmVF1acnc5Pqo8a9VLo8xsZWbiYH1Te2bsllgzCd2No9x8DSR12HzWbJs1Y9BYGyaWLMhX2WkGPFHtlWNo8DhjnhZJGmJXfsL3QzxFrfEOn90leSeRWkbTAe10EmTtsCdyVRdMaSeRRiLJGYNKTBCvtbMg+SndANdlMqAwE7YEAVLMuMk4HJG0mNiIRnd4lC12cIk7JbZ1HtFjeitcQkVxrAGG5Qv7Y956J+DF5I0rbtoxKtcMgjKztvbE8ytFYs4RlK0MmQdaySuRvehcu5HcQzvgFLvQeaEqtjdUmIkLU+zEg2q6FiO2tCXscz4iDxTsQNlreOQsr2pfD2j/L+a5Ra7DyT6MzTrOE8TSIRlrWB5q0AHdCO04BwLTwjmOfsi2mMrQTVCoZPLecbfmvXhwGTPT+IqtrZHVpyDsUEg2NtKu4eOLYjhcCD9im/A0HwnHQzj3WZa+BiTHU5+aJpahHxS31/rspyjZRSofmn+hlDl0IWne+6IF1PT3U6HsdNupaD5LF65X4qvotJSqY8vZQraVSflzBPUSD9CqRmlsm4MzNJyYWpTA6axsQOYHM7+aquqQBEDY/oJZST0UimthVCrCY0muqA03MbwuBB/EyQRnACT0HTEf3+SvZwhwLm0wZmTxgjzmFKilg1fsRQc6W1KlPq3Dx7E5HvKIodh7ZvxGo/1eAP+ICZXFwAc8+Qz8gMqJ1AxDWVD/od+YT/ADZGtk/hxp6JN0Wi2Aym0eZlx/5SmTAGxEQPIBKW3VU4FGp6k02/dyl/6j/2Sf8AXT/qpvkyi4o0FN42Qd4QHgf9+SGsu/50uHnl7c/KUXQsnOLqlSA6OFoH7o8j1S8X7DyXo5tGQAZGQTGEB2rty2kHsMFpA9QUbakAlvjnq8GD/K5JO02o8RFIcjL/AF5BGGwSFlq9zviym9AmAltoEe10KjFGNu6cJL2xDmUwWmBMFNqNXZKe2tYfs8czsuh90Cb8WZe1CY2wylFk6QE4pDZWydMnDtDi1TOk/kltoyUxcIas8mXSLV4vGvwuSjBV0/IPIod9QclV3pGCqyF6NHl2EtqLH9qqv43o0LUtKyfahn43+kKkn0LBeQrbeAnKNo1w7mkz2ZXtIwpOCZZTaGF4ZOBMdJ4mnqB+SKEFBk8RBIyOcx8+qMp+anLRRbPHtyrqBEQ4SFB7ZXUylHoJbYs3Et9CY+WymbJ4+Bwd5HB+YwoUq3JEUakJeT9jcfw9oVnDD2ub5xj/AHDCZWtUEbr23qCBnKKNgx2djzLcH+hSNJjJ0VPeOuyX1XS4+qYVdPaMy4+RP9AltUw7dw8m0w4fZKkM2XdwDyz1G/zR1vQMbz6x91UKexbMHkQQR7I+3bjKVhRULcDnvvnJ9TzVpaREYhc4GMbjeQuNUxJGBzBGPNKME0bicHkiP2lsbrK3evNBLaXjP8ezfb+JL33dWoQC6J3gRACp8cifKJtXai0bu/Xqps1qmfDI8j/VYxttOHSfXMpjbWjS3YfJBqkFdscCqe8eQXxEgOgs2wWndYbvXPcXHckkr6JYW7WtAAWAYyKj29HuH1KOPTOlsOs2lF1MRKjYtyvNTMQizg61QfbmjNtxDllT0+umGsUBVtnt/wApXR8ZJiz7i0fOdKMhOaBykWlYx0JCf0VfLslhfiOtPKNvnQAgdP3Cs1OrLwFlezSglr8LxVt2C5AJdUVZerKzgchA1Ki9JnloJFQJJ2o4SGuHxAx7Ip9ZLtXA4WnzQWg+xG9sql4RRVNRcmM0EaaZB+SPAS20MbIvvoOce6nJdjwfQYGypCjhRouRdNw84UWXQA+hCre8xucJhcNwldVoMg808exZEaOrvB6hO7LtHwEcTC4RscfbKyLpZv7AJhpx4mz7KkoJKycZt9GtZrtJ4yeH1Bx9EJdcL8sLSehgg+p3CBt6f6+yYUGD9f1WZpLRoTb2MdPonu4A+EcToMhuY3PmRjzRtq/P62Q1uPsrqbfF9vZTY9jB9Bpz5RI+yxnbcOBDJ8IgwMcU83dVtaJznyWX/wAQaRaGvA3YWn2Mg/8AJPh+5PK/AzVnsm1n8QJ2gh3lMZ+iQ6ZUkBaGzb9f+vyVcnQuPtDAMTOwYBv6pZSbmE1s6YlZpMukHVrsBp4ckNLo8gsBY1C5xcdyST7lbwtHGOpbw+ywdo2HkdHEfIp8emJLaNDZtSPW738XhHJaSk0d3POFjL0TUcVXHC5EsmTjEbafXWmsnBwI6iFhbWpC0+kV8hJNUykXaMjf2vdXD28iZHumluMBS7Y0orB/VVWT5AVZu0mTx9NoeWDEJVqTUKOpmKZPklVmJMnqoJX2WbGzdguV7WCAvEDrFz66qc9I7bVRMFOG1AQvQZ5qKarktvHY90dcBJru5ExK5INkXhVVFc5U1CgijCLIY91fXpiPTKjYslvuVdU2U5PseOi60fIRzNkosHZ98+icNcJxMTiYnymOanJdlIskW4Se7qActyQOvkndXZZvWHloaR/F+vsmxq3QuTpWWVrZrmy4OnGAQDjmvbbhaSGkwYweUYPqgmai6IOTMg7+sryzfL/Mz5BUcXTsmpK1Q/taiY0niErtBk+qb21PCyyNSCaVcASCCekxhGW9YcWfOBBUrvRnUw0VAA5wmNy3MQ4eyVUPwzwiYE7kkzM7kpWqdPYU7VrQ/ouOOX1/6SPtw7g7uctcC30iD+f0Ti1fMIftnZ95aEj4qZLx58LSXD/aHe4C7H1NWDIvDowLKIY4BpkHI8s7J/Ynb0SFrfAx084/NOrA7K+Uni0MqJlPLJkpHRGf15p1pxWVmkk4/iLHMH4j/wCd3/2K1XES8n/Ms1St5e49XOP1KfF7J5PQy7yKZ9FlKjsn1K0/BiErraVOy04qSMudOTQoa+CtHpFXZA0dKjdNbK2ASZGnopjTS7Bu1tMuDYQOn0iAFpK/C7B5KjgYOiCfjQzXlZZRILCEPQsoKvZVaOas/axyQSfo5tF4sT5rlAXzly6mDkj51Wsj7oi3rvGCjnFVlaeTMvFA9e5cQlTrcl0nqnTvRD1D5JlJgcEQccKioVKSVXUB2XIe+hhYu8I68lbXMAoa1HhCtr7JGuxloBsLiKhHVaO3KyRMOlaTT6kgIZY+w4ZehpUjh2/us3r3wj+YfYrQE+FZ7tH8I/m/IpMX2Q+X6sUtcirA+Meh+yAYjNN/8g9/sVqlpmWD7RobU5T+1y1Z63KeWbsYWCZviNbfZKb53jKY1bgMpucZw0u9YGyxlveuc4l25MpYwcrYzklSNnpdeRCc3NHvKT6Z/ea4T6tLfzWQ0664StTY1p85+iRhPlFmHAOa7cZPqDlP9Nft7JbrrRTuareXeO+TjI+hCv02pgeUfdbMvcbM2Hp0aamm1s8NHF0bPySmg4EDzRmov4aJI5w35n+gWJmsuoO8DnDk0lZG1u3z4mmFp9KqCOHqFf3Deg+SthaV2RzJuqZnBeOJ+EqffP5MK0YoDoF73YVG1+Ely/TNt70/uq2nRrdE8K9Qtfh3f6KadnU5lSdpk7uTMoeoimcwRtiArWgDkuqVACqqtdrBLj7JlYloK7wdFySHV/JepvjYvyRKX2rOpPoELVaBuVTX1AuZLBLjiAZQtK3qOy/HVMo/oOX4QutRa0GMpNX1BzjjAWlbZMGC0fJUu06kf3YTRlFehJQk/YHTbAUTkj1V9b8MwcsOx3gqLS0kRCA6/C+3YuuWwCrqVNSqsSX2Vroz1bCc6JVwPkgbikr9MaQVSdOJHHamaQ7LOdojPCPMlaBg8KV6hbA5UcfTL5U3Ez1NqKshD2+/2KLNsoilBmFobTRmSaYzoFOrM4CQ26eWoO+4WKZvgW9qX923upBc74uE8QgAE56yQPYrKvZEFMtXq8VTI2AA+8/VAVXjhPor44pRM85NyD7WtMLUaTdYHqsXZTzWk0xpnCz5FRpg7Qi7ZUybt5aN2sJ9eAIfTZGE47SWD+MPbniAnyIAB+kIO0owMgq3JfGkRUWsjY1015cYO/JOb2hxUD1EOHskdlAcN55J1+14Ag+azSXZoT6F9txBzXD0I6hPKbpQQA2bv1R9GnA/X2T0Tk/RB88lEO6q57lS9GhDw1Aq31FVVeoh89UVFi2i3vOqqqFQrVQBJx+uSS3upk4aIb16qsIMnKYTeXoZgZd9AlNeqXHKlVyJVD34J5BaEkjO22FNtjGy5LhqjhhcicHFgbsPkFFtedjymCCPquXKMVZWbo9Y8nJHCPPcqp92OINx88bdeq5cjGKYJSaKqrxtIJ6CD9krfZvaSQCRMjqF4uVK4k+TkF0b0iARy54Rba4PkuXKcootCTZW+kD1UrWlwnGfOQuXJGUSGzCI3HzVdaiSuXJEUbBn2qGFHxGV4uTWIkguixObDC5cpMvED1SyLncQ6QUsraS45C5cqRk6IygrL6VsQYg/Ix802sn8DoOFy5Tk7LR0GVbwHBEj9ZQrqgMw7YbfSV6uQhGzpuuyVtRqE+FhPQnED3TKlpziBxO4eoGT/uK5cufQlthJYGRG3M/1Vjqq8XLkB9FLnyhTcjnPyIC5cqKJPkVvfvAJ90Nd3vA2dydgNp8z77Llyol5UI342KLtznkSdwCPf7K24DTUAZ8AhrR6DJ9zK8XKq0iXtgtd4aHNO6XVHLly44EK5cuRAf/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292" name="AutoShape 6" descr="data:image/jpeg;base64,/9j/4AAQSkZJRgABAQAAAQABAAD/2wCEAAkGBxQTEhUUEhQVFRQXFBQUFBUUFBQUFBQVFxUWFhQUFBQYHCggGBolHBQVITEhJSkrLi4uFx8zODMsNygtLisBCgoKDg0OGxAQGywkHyQsLCwsLCwsLCwsLCwsLCwsLCwsLCwsLCwsLCwsLCwsLCwsLCwsLCwsLCwsLCwsLCwsLP/AABEIALgBEgMBIgACEQEDEQH/xAAbAAACAwEBAQAAAAAAAAAAAAAEBQIDBgABB//EAD4QAAEDAwIDBgQDBgYBBQAAAAEAAhEDBCEFMRJBUQYTImFxgTKRobEjwfAUQlJy0eEHYoKSovEzJFNzssL/xAAZAQADAQEBAAAAAAAAAAAAAAABAgMEAAX/xAAhEQACAgICAgMBAAAAAAAAAAAAAQIRAzESISJBEzJRBP/aAAwDAQACEQMRAD8A1LWQrWqCm1GmHosC4rmqYprjipegK7ul73RXHAlUoV7ijarUM9iKAVNerWleMpK0U0bBR6Gq5jVBrETSajZ1EmU1Pu1YxqmhYaKOBRIVzlU8oWcc0q1rkMXKxjl1nBUKJYhrm+awSSlJ7RtnBUp5FHZWEHLQ97teFiW2+stPNMadUOEhKsiegvG1si6mEDeMwUweUq1StDSulLoKRmrmqONFUq4SG+uPEUEL104WKStmyOjc0bkFD6rTDmrPWF46U1r3B4UIyp0GULVmVuaEVE5sHDCXXbpMq60rhUeyaRqbMg4VGr2EiQl9C7jZMWVy7B2U5OV9FFFUY+6syl1awWp1in3ZnkUhrXCrGTJOKAv2VeK7vVya2CkfU+PKvotlDxCLtVulNGFQYTTpommxRYrmBJY9FjKStFsvKbkTTK44XXFolz6MLTPZIS66t0yYrQpDV7wqN1cMpmHuAXlDVKP8SEpxW2GMJPSL2Uir20Si7ThcJaZRooBcpHcRSF6mNS1lC3NIMaXHYCSjaBTB3BVvasld9reJxDMCYlXUNXe4fEs7/oijRH+abJ6lroa4tCCpa27dB6np8y9pzzCWU3wFmlllLTNUMMY7Q+r35qYck91S4T4fovadTzRdN4Km23soklohbtd5rU6HXxBSm3d1TTTWZwnxfcTN9Ay9vA0LN6hqfFgJprw8JWKqPgquVtOiGJJqyu+nJQlrXyjLiqC1D6bZgmXHCktF0H27xKfVWg0/ZB0KNPkEcbbibASppO2GdtUjKXYwUrpTJgp7qtvDSs3TqQVVdk9D6zu0bS1MgrNUKuUfTOVNqiqpmlJ70Q5IdZ0zuvEPhP0TbTqqN1m246JA3hIptMMoKjD4XK4aZUXLQZz6vd2xDl7SKd3tEJT3BnC0tdmVMOt1Y6ohqMhZ/tvqZpMbTaYc+ST/AJRyXSlSsMY8nQ+frdBhh1Rs9Bn7IyhrVExFQe+F8bDyTKLoXDh8lnedmhfzo+1064cPCQfQpdrd4KVJ9Q7NBK+d6dqJGQSPQwtN2jruqaW55Mu4cx5Hn5wnjl5WJPDxo+eXOsuq1C9/M/IdEwsr/CzFtRc74Wud6An7JzZWZA8TXjrII+6zzRpgzW6TrTqbgZxzC+h2tcOaHDmJXyO1otguBmN19I0O9BoMPkqfzydtMn/TBUmh1KQdtqhFpUI6I6pfgJd2hd3ltUb1aVaclTM0Yu0fIKFA8im1kDsXJPZ1CHehhOGxusUj0YjRzy0HMiFmH1/EfVO6lx4T6LKh/iJ8yhjQZsZh6NtaqT94ibWrlO0JEf3OoCkBPPZEWGs9IlZ+8aK0NLoaMkjJ9lfZWjGnBc7H7xj7JNdpjPvpo0le+4twCEsurFj8NEHyVxqs/hj0JP3KLtrUSC0meh2Suct2MoR/D59fcdOoWOwQf0UwsaoxlF9sqA71ruZbB9kktXwVZPlGyXGpUam1KbWlVJLB8hOLJskKMuyyFvauqG78wsI6p4sLRdv7n8VrOmVmaYWvEqgrMU/u6D6DxI9U5qsiCEos6MkQnteQ0AhLNdDKXkkW2LsrRtqDgys/atCOdVOI2WV7NXoL4mdF6pNpjqvFXkiPE19S6JKJpEIRtLKsJgrfZhoL4AvnP+Jxi4pf/F/+ivo1Ir59/ipT8dGoBjhcw+syPzS5O4jYvsZCm8oynUlLGPRNGosjRtQzsq4a6CEyuu0DmUn0GtBbU3kfCOcDqVmRdlrpKka3G4u/UQgk12FtNUN7GsRG0bAYACaW9YnyPks9QfjyTahUOI/upyHihyHBwyAeW35pjaXjKVIAujf7pA2t06x9Eq1h3C/fBEx06/rzRxyaYMkE0aa67TU27GUj1Tt34S1rd8LM3d0AklxX4nCOq0Ri3szyaWhlRc9z/CJLjsFptP02oficGnp8XzcDH3SrSavAFoKNciD6KU5FoxYTV0epwEAA/wAsz8iBPss1V0YgmDHkVsrS5e0A8RyefortTshVpkj/AMgaS0jEkbA9QdlLnWinFvZgalg8bCVXRa4GCCFY3VCpVNVHkq+T9E/FeygEhxKZWldLBUDpPUomgUskPEb95nfbAT7TnySNxMiYwsy0bJ5pj8jr+pUZFEKe3rSK7RH7s+8wfss4xhmVuu0VEPLC7JAOTzyEgrW46KsZrjRJxdg9lcEEALQ2N5wnIWYDuB0pjTrHfdcwgXaTRKtevxtjbn7oSn2XreS1wuAADMYVrNTbuis0kqE+KLdibRtCe0+JbCpptM04dEwgaWptmVG+veJphGOVsnLAr5Cii0Bxb6qccIOMKmyoPc+Smj2bt6hTfRddozTtbAJErkLW0nxOxzP3XK/gRuZ9S/aDAIPPKuNeclLmU4V7cKjZBIaW9WAsX/iVecTWUm7z3hx6gQVo+/Xz/tbdO/aTOAAIzOOqHIZR9mabURduZVjgx3xCD1GCpUqDRs4+4CVtFUE07UPGVTXt+7dw8iAR9iiLa4a05Kq1W5a4s4JMAzA6xj6JFd0O62ToDn9k0oPSmwdxZG2x5QeQcDsmjGpJbHiWd55pZrxPCD5QmUbqqvbCqOE4ldBpME02jImkDuq6bBxYWsuOyGMPPzWdr2BpPg56LVzTMqiGUTsE6tjkOBzzGwI6JGxNbGos0zVA01DYesprp54h8ykNOpKYUL3umPedmsc4nyAkx5wPqs5aj5bqmK1UNOBVqAegeUHxHmVF1acnc5Pqo8a9VLo8xsZWbiYH1Te2bsllgzCd2No9x8DSR12HzWbJs1Y9BYGyaWLMhX2WkGPFHtlWNo8DhjnhZJGmJXfsL3QzxFrfEOn90leSeRWkbTAe10EmTtsCdyVRdMaSeRRiLJGYNKTBCvtbMg+SndANdlMqAwE7YEAVLMuMk4HJG0mNiIRnd4lC12cIk7JbZ1HtFjeitcQkVxrAGG5Qv7Y956J+DF5I0rbtoxKtcMgjKztvbE8ytFYs4RlK0MmQdaySuRvehcu5HcQzvgFLvQeaEqtjdUmIkLU+zEg2q6FiO2tCXscz4iDxTsQNlreOQsr2pfD2j/L+a5Ra7DyT6MzTrOE8TSIRlrWB5q0AHdCO04BwLTwjmOfsi2mMrQTVCoZPLecbfmvXhwGTPT+IqtrZHVpyDsUEg2NtKu4eOLYjhcCD9im/A0HwnHQzj3WZa+BiTHU5+aJpahHxS31/rspyjZRSofmn+hlDl0IWne+6IF1PT3U6HsdNupaD5LF65X4qvotJSqY8vZQraVSflzBPUSD9CqRmlsm4MzNJyYWpTA6axsQOYHM7+aquqQBEDY/oJZST0UimthVCrCY0muqA03MbwuBB/EyQRnACT0HTEf3+SvZwhwLm0wZmTxgjzmFKilg1fsRQc6W1KlPq3Dx7E5HvKIodh7ZvxGo/1eAP+ICZXFwAc8+Qz8gMqJ1AxDWVD/od+YT/ADZGtk/hxp6JN0Wi2Aym0eZlx/5SmTAGxEQPIBKW3VU4FGp6k02/dyl/6j/2Sf8AXT/qpvkyi4o0FN42Qd4QHgf9+SGsu/50uHnl7c/KUXQsnOLqlSA6OFoH7o8j1S8X7DyXo5tGQAZGQTGEB2rty2kHsMFpA9QUbakAlvjnq8GD/K5JO02o8RFIcjL/AF5BGGwSFlq9zviym9AmAltoEe10KjFGNu6cJL2xDmUwWmBMFNqNXZKe2tYfs8czsuh90Cb8WZe1CY2wylFk6QE4pDZWydMnDtDi1TOk/kltoyUxcIas8mXSLV4vGvwuSjBV0/IPIod9QclV3pGCqyF6NHl2EtqLH9qqv43o0LUtKyfahn43+kKkn0LBeQrbeAnKNo1w7mkz2ZXtIwpOCZZTaGF4ZOBMdJ4mnqB+SKEFBk8RBIyOcx8+qMp+anLRRbPHtyrqBEQ4SFB7ZXUylHoJbYs3Et9CY+WymbJ4+Bwd5HB+YwoUq3JEUakJeT9jcfw9oVnDD2ub5xj/AHDCZWtUEbr23qCBnKKNgx2djzLcH+hSNJjJ0VPeOuyX1XS4+qYVdPaMy4+RP9AltUw7dw8m0w4fZKkM2XdwDyz1G/zR1vQMbz6x91UKexbMHkQQR7I+3bjKVhRULcDnvvnJ9TzVpaREYhc4GMbjeQuNUxJGBzBGPNKME0bicHkiP2lsbrK3evNBLaXjP8ezfb+JL33dWoQC6J3gRACp8cifKJtXai0bu/Xqps1qmfDI8j/VYxttOHSfXMpjbWjS3YfJBqkFdscCqe8eQXxEgOgs2wWndYbvXPcXHckkr6JYW7WtAAWAYyKj29HuH1KOPTOlsOs2lF1MRKjYtyvNTMQizg61QfbmjNtxDllT0+umGsUBVtnt/wApXR8ZJiz7i0fOdKMhOaBykWlYx0JCf0VfLslhfiOtPKNvnQAgdP3Cs1OrLwFlezSglr8LxVt2C5AJdUVZerKzgchA1Ki9JnloJFQJJ2o4SGuHxAx7Ip9ZLtXA4WnzQWg+xG9sql4RRVNRcmM0EaaZB+SPAS20MbIvvoOce6nJdjwfQYGypCjhRouRdNw84UWXQA+hCre8xucJhcNwldVoMg808exZEaOrvB6hO7LtHwEcTC4RscfbKyLpZv7AJhpx4mz7KkoJKycZt9GtZrtJ4yeH1Bx9EJdcL8sLSehgg+p3CBt6f6+yYUGD9f1WZpLRoTb2MdPonu4A+EcToMhuY3PmRjzRtq/P62Q1uPsrqbfF9vZTY9jB9Bpz5RI+yxnbcOBDJ8IgwMcU83dVtaJznyWX/wAQaRaGvA3YWn2Mg/8AJPh+5PK/AzVnsm1n8QJ2gh3lMZ+iQ6ZUkBaGzb9f+vyVcnQuPtDAMTOwYBv6pZSbmE1s6YlZpMukHVrsBp4ckNLo8gsBY1C5xcdyST7lbwtHGOpbw+ywdo2HkdHEfIp8emJLaNDZtSPW738XhHJaSk0d3POFjL0TUcVXHC5EsmTjEbafXWmsnBwI6iFhbWpC0+kV8hJNUykXaMjf2vdXD28iZHumluMBS7Y0orB/VVWT5AVZu0mTx9NoeWDEJVqTUKOpmKZPklVmJMnqoJX2WbGzdguV7WCAvEDrFz66qc9I7bVRMFOG1AQvQZ5qKarktvHY90dcBJru5ExK5INkXhVVFc5U1CgijCLIY91fXpiPTKjYslvuVdU2U5PseOi60fIRzNkosHZ98+icNcJxMTiYnymOanJdlIskW4Se7qActyQOvkndXZZvWHloaR/F+vsmxq3QuTpWWVrZrmy4OnGAQDjmvbbhaSGkwYweUYPqgmai6IOTMg7+sryzfL/Mz5BUcXTsmpK1Q/taiY0niErtBk+qb21PCyyNSCaVcASCCekxhGW9YcWfOBBUrvRnUw0VAA5wmNy3MQ4eyVUPwzwiYE7kkzM7kpWqdPYU7VrQ/ouOOX1/6SPtw7g7uctcC30iD+f0Ti1fMIftnZ95aEj4qZLx58LSXD/aHe4C7H1NWDIvDowLKIY4BpkHI8s7J/Ynb0SFrfAx084/NOrA7K+Uni0MqJlPLJkpHRGf15p1pxWVmkk4/iLHMH4j/wCd3/2K1XES8n/Ms1St5e49XOP1KfF7J5PQy7yKZ9FlKjsn1K0/BiErraVOy04qSMudOTQoa+CtHpFXZA0dKjdNbK2ASZGnopjTS7Bu1tMuDYQOn0iAFpK/C7B5KjgYOiCfjQzXlZZRILCEPQsoKvZVaOas/axyQSfo5tF4sT5rlAXzly6mDkj51Wsj7oi3rvGCjnFVlaeTMvFA9e5cQlTrcl0nqnTvRD1D5JlJgcEQccKioVKSVXUB2XIe+hhYu8I68lbXMAoa1HhCtr7JGuxloBsLiKhHVaO3KyRMOlaTT6kgIZY+w4ZehpUjh2/us3r3wj+YfYrQE+FZ7tH8I/m/IpMX2Q+X6sUtcirA+Meh+yAYjNN/8g9/sVqlpmWD7RobU5T+1y1Z63KeWbsYWCZviNbfZKb53jKY1bgMpucZw0u9YGyxlveuc4l25MpYwcrYzklSNnpdeRCc3NHvKT6Z/ea4T6tLfzWQ0664StTY1p85+iRhPlFmHAOa7cZPqDlP9Nft7JbrrRTuareXeO+TjI+hCv02pgeUfdbMvcbM2Hp0aamm1s8NHF0bPySmg4EDzRmov4aJI5w35n+gWJmsuoO8DnDk0lZG1u3z4mmFp9KqCOHqFf3Deg+SthaV2RzJuqZnBeOJ+EqffP5MK0YoDoF73YVG1+Ely/TNt70/uq2nRrdE8K9Qtfh3f6KadnU5lSdpk7uTMoeoimcwRtiArWgDkuqVACqqtdrBLj7JlYloK7wdFySHV/JepvjYvyRKX2rOpPoELVaBuVTX1AuZLBLjiAZQtK3qOy/HVMo/oOX4QutRa0GMpNX1BzjjAWlbZMGC0fJUu06kf3YTRlFehJQk/YHTbAUTkj1V9b8MwcsOx3gqLS0kRCA6/C+3YuuWwCrqVNSqsSX2Vroz1bCc6JVwPkgbikr9MaQVSdOJHHamaQ7LOdojPCPMlaBg8KV6hbA5UcfTL5U3Ez1NqKshD2+/2KLNsoilBmFobTRmSaYzoFOrM4CQ26eWoO+4WKZvgW9qX923upBc74uE8QgAE56yQPYrKvZEFMtXq8VTI2AA+8/VAVXjhPor44pRM85NyD7WtMLUaTdYHqsXZTzWk0xpnCz5FRpg7Qi7ZUybt5aN2sJ9eAIfTZGE47SWD+MPbniAnyIAB+kIO0owMgq3JfGkRUWsjY1015cYO/JOb2hxUD1EOHskdlAcN55J1+14Ag+azSXZoT6F9txBzXD0I6hPKbpQQA2bv1R9GnA/X2T0Tk/RB88lEO6q57lS9GhDw1Aq31FVVeoh89UVFi2i3vOqqqFQrVQBJx+uSS3upk4aIb16qsIMnKYTeXoZgZd9AlNeqXHKlVyJVD34J5BaEkjO22FNtjGy5LhqjhhcicHFgbsPkFFtedjymCCPquXKMVZWbo9Y8nJHCPPcqp92OINx88bdeq5cjGKYJSaKqrxtIJ6CD9krfZvaSQCRMjqF4uVK4k+TkF0b0iARy54Rba4PkuXKcootCTZW+kD1UrWlwnGfOQuXJGUSGzCI3HzVdaiSuXJEUbBn2qGFHxGV4uTWIkguixObDC5cpMvED1SyLncQ6QUsraS45C5cqRk6IygrL6VsQYg/Ix802sn8DoOFy5Tk7LR0GVbwHBEj9ZQrqgMw7YbfSV6uQhGzpuuyVtRqE+FhPQnED3TKlpziBxO4eoGT/uK5cufQlthJYGRG3M/1Vjqq8XLkB9FLnyhTcjnPyIC5cqKJPkVvfvAJ90Nd3vA2dydgNp8z77Llyol5UI342KLtznkSdwCPf7K24DTUAZ8AhrR6DJ9zK8XKq0iXtgtd4aHNO6XVHLly44EK5cuRAf/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293" name="AutoShape 8" descr="data:image/jpeg;base64,/9j/4AAQSkZJRgABAQAAAQABAAD/2wCEAAkGBxQTEhUUEhQVFRQXFBQUFBUUFBQUFBQVFxUWFhQUFBQYHCggGBolHBQVITEhJSkrLi4uFx8zODMsNygtLisBCgoKDg0OGxAQGywkHyQsLCwsLCwsLCwsLCwsLCwsLCwsLCwsLCwsLCwsLCwsLCwsLCwsLCwsLCwsLCwsLCwsLP/AABEIALgBEgMBIgACEQEDEQH/xAAbAAACAwEBAQAAAAAAAAAAAAAEBQIDBgABB//EAD4QAAEDAwIDBgQDBgYBBQAAAAEAAhEDBCEFMRJBUQYTImFxgTKRobEjwfAUQlJy0eEHYoKSovEzJFNzssL/xAAZAQADAQEBAAAAAAAAAAAAAAABAgMEAAX/xAAhEQACAgICAgMBAAAAAAAAAAAAAQIRAzESISJBEzJRBP/aAAwDAQACEQMRAD8A1LWQrWqCm1GmHosC4rmqYprjipegK7ul73RXHAlUoV7ijarUM9iKAVNerWleMpK0U0bBR6Gq5jVBrETSajZ1EmU1Pu1YxqmhYaKOBRIVzlU8oWcc0q1rkMXKxjl1nBUKJYhrm+awSSlJ7RtnBUp5FHZWEHLQ97teFiW2+stPNMadUOEhKsiegvG1si6mEDeMwUweUq1StDSulLoKRmrmqONFUq4SG+uPEUEL104WKStmyOjc0bkFD6rTDmrPWF46U1r3B4UIyp0GULVmVuaEVE5sHDCXXbpMq60rhUeyaRqbMg4VGr2EiQl9C7jZMWVy7B2U5OV9FFFUY+6syl1awWp1in3ZnkUhrXCrGTJOKAv2VeK7vVya2CkfU+PKvotlDxCLtVulNGFQYTTpommxRYrmBJY9FjKStFsvKbkTTK44XXFolz6MLTPZIS66t0yYrQpDV7wqN1cMpmHuAXlDVKP8SEpxW2GMJPSL2Uir20Si7ThcJaZRooBcpHcRSF6mNS1lC3NIMaXHYCSjaBTB3BVvasld9reJxDMCYlXUNXe4fEs7/oijRH+abJ6lroa4tCCpa27dB6np8y9pzzCWU3wFmlllLTNUMMY7Q+r35qYck91S4T4fovadTzRdN4Km23soklohbtd5rU6HXxBSm3d1TTTWZwnxfcTN9Ay9vA0LN6hqfFgJprw8JWKqPgquVtOiGJJqyu+nJQlrXyjLiqC1D6bZgmXHCktF0H27xKfVWg0/ZB0KNPkEcbbibASppO2GdtUjKXYwUrpTJgp7qtvDSs3TqQVVdk9D6zu0bS1MgrNUKuUfTOVNqiqpmlJ70Q5IdZ0zuvEPhP0TbTqqN1m246JA3hIptMMoKjD4XK4aZUXLQZz6vd2xDl7SKd3tEJT3BnC0tdmVMOt1Y6ohqMhZ/tvqZpMbTaYc+ST/AJRyXSlSsMY8nQ+frdBhh1Rs9Bn7IyhrVExFQe+F8bDyTKLoXDh8lnedmhfzo+1064cPCQfQpdrd4KVJ9Q7NBK+d6dqJGQSPQwtN2jruqaW55Mu4cx5Hn5wnjl5WJPDxo+eXOsuq1C9/M/IdEwsr/CzFtRc74Wud6An7JzZWZA8TXjrII+6zzRpgzW6TrTqbgZxzC+h2tcOaHDmJXyO1otguBmN19I0O9BoMPkqfzydtMn/TBUmh1KQdtqhFpUI6I6pfgJd2hd3ltUb1aVaclTM0Yu0fIKFA8im1kDsXJPZ1CHehhOGxusUj0YjRzy0HMiFmH1/EfVO6lx4T6LKh/iJ8yhjQZsZh6NtaqT94ibWrlO0JEf3OoCkBPPZEWGs9IlZ+8aK0NLoaMkjJ9lfZWjGnBc7H7xj7JNdpjPvpo0le+4twCEsurFj8NEHyVxqs/hj0JP3KLtrUSC0meh2Suct2MoR/D59fcdOoWOwQf0UwsaoxlF9sqA71ruZbB9kktXwVZPlGyXGpUam1KbWlVJLB8hOLJskKMuyyFvauqG78wsI6p4sLRdv7n8VrOmVmaYWvEqgrMU/u6D6DxI9U5qsiCEos6MkQnteQ0AhLNdDKXkkW2LsrRtqDgys/atCOdVOI2WV7NXoL4mdF6pNpjqvFXkiPE19S6JKJpEIRtLKsJgrfZhoL4AvnP+Jxi4pf/F/+ivo1Ir59/ipT8dGoBjhcw+syPzS5O4jYvsZCm8oynUlLGPRNGosjRtQzsq4a6CEyuu0DmUn0GtBbU3kfCOcDqVmRdlrpKka3G4u/UQgk12FtNUN7GsRG0bAYACaW9YnyPks9QfjyTahUOI/upyHihyHBwyAeW35pjaXjKVIAujf7pA2t06x9Eq1h3C/fBEx06/rzRxyaYMkE0aa67TU27GUj1Tt34S1rd8LM3d0AklxX4nCOq0Ri3szyaWhlRc9z/CJLjsFptP02oficGnp8XzcDH3SrSavAFoKNciD6KU5FoxYTV0epwEAA/wAsz8iBPss1V0YgmDHkVsrS5e0A8RyefortTshVpkj/AMgaS0jEkbA9QdlLnWinFvZgalg8bCVXRa4GCCFY3VCpVNVHkq+T9E/FeygEhxKZWldLBUDpPUomgUskPEb95nfbAT7TnySNxMiYwsy0bJ5pj8jr+pUZFEKe3rSK7RH7s+8wfss4xhmVuu0VEPLC7JAOTzyEgrW46KsZrjRJxdg9lcEEALQ2N5wnIWYDuB0pjTrHfdcwgXaTRKtevxtjbn7oSn2XreS1wuAADMYVrNTbuis0kqE+KLdibRtCe0+JbCpptM04dEwgaWptmVG+veJphGOVsnLAr5Cii0Bxb6qccIOMKmyoPc+Smj2bt6hTfRddozTtbAJErkLW0nxOxzP3XK/gRuZ9S/aDAIPPKuNeclLmU4V7cKjZBIaW9WAsX/iVecTWUm7z3hx6gQVo+/Xz/tbdO/aTOAAIzOOqHIZR9mabURduZVjgx3xCD1GCpUqDRs4+4CVtFUE07UPGVTXt+7dw8iAR9iiLa4a05Kq1W5a4s4JMAzA6xj6JFd0O62ToDn9k0oPSmwdxZG2x5QeQcDsmjGpJbHiWd55pZrxPCD5QmUbqqvbCqOE4ldBpME02jImkDuq6bBxYWsuOyGMPPzWdr2BpPg56LVzTMqiGUTsE6tjkOBzzGwI6JGxNbGos0zVA01DYesprp54h8ykNOpKYUL3umPedmsc4nyAkx5wPqs5aj5bqmK1UNOBVqAegeUHxHmVF1acnc5Pqo8a9VLo8xsZWbiYH1Te2bsllgzCd2No9x8DSR12HzWbJs1Y9BYGyaWLMhX2WkGPFHtlWNo8DhjnhZJGmJXfsL3QzxFrfEOn90leSeRWkbTAe10EmTtsCdyVRdMaSeRRiLJGYNKTBCvtbMg+SndANdlMqAwE7YEAVLMuMk4HJG0mNiIRnd4lC12cIk7JbZ1HtFjeitcQkVxrAGG5Qv7Y956J+DF5I0rbtoxKtcMgjKztvbE8ytFYs4RlK0MmQdaySuRvehcu5HcQzvgFLvQeaEqtjdUmIkLU+zEg2q6FiO2tCXscz4iDxTsQNlreOQsr2pfD2j/L+a5Ra7DyT6MzTrOE8TSIRlrWB5q0AHdCO04BwLTwjmOfsi2mMrQTVCoZPLecbfmvXhwGTPT+IqtrZHVpyDsUEg2NtKu4eOLYjhcCD9im/A0HwnHQzj3WZa+BiTHU5+aJpahHxS31/rspyjZRSofmn+hlDl0IWne+6IF1PT3U6HsdNupaD5LF65X4qvotJSqY8vZQraVSflzBPUSD9CqRmlsm4MzNJyYWpTA6axsQOYHM7+aquqQBEDY/oJZST0UimthVCrCY0muqA03MbwuBB/EyQRnACT0HTEf3+SvZwhwLm0wZmTxgjzmFKilg1fsRQc6W1KlPq3Dx7E5HvKIodh7ZvxGo/1eAP+ICZXFwAc8+Qz8gMqJ1AxDWVD/od+YT/ADZGtk/hxp6JN0Wi2Aym0eZlx/5SmTAGxEQPIBKW3VU4FGp6k02/dyl/6j/2Sf8AXT/qpvkyi4o0FN42Qd4QHgf9+SGsu/50uHnl7c/KUXQsnOLqlSA6OFoH7o8j1S8X7DyXo5tGQAZGQTGEB2rty2kHsMFpA9QUbakAlvjnq8GD/K5JO02o8RFIcjL/AF5BGGwSFlq9zviym9AmAltoEe10KjFGNu6cJL2xDmUwWmBMFNqNXZKe2tYfs8czsuh90Cb8WZe1CY2wylFk6QE4pDZWydMnDtDi1TOk/kltoyUxcIas8mXSLV4vGvwuSjBV0/IPIod9QclV3pGCqyF6NHl2EtqLH9qqv43o0LUtKyfahn43+kKkn0LBeQrbeAnKNo1w7mkz2ZXtIwpOCZZTaGF4ZOBMdJ4mnqB+SKEFBk8RBIyOcx8+qMp+anLRRbPHtyrqBEQ4SFB7ZXUylHoJbYs3Et9CY+WymbJ4+Bwd5HB+YwoUq3JEUakJeT9jcfw9oVnDD2ub5xj/AHDCZWtUEbr23qCBnKKNgx2djzLcH+hSNJjJ0VPeOuyX1XS4+qYVdPaMy4+RP9AltUw7dw8m0w4fZKkM2XdwDyz1G/zR1vQMbz6x91UKexbMHkQQR7I+3bjKVhRULcDnvvnJ9TzVpaREYhc4GMbjeQuNUxJGBzBGPNKME0bicHkiP2lsbrK3evNBLaXjP8ezfb+JL33dWoQC6J3gRACp8cifKJtXai0bu/Xqps1qmfDI8j/VYxttOHSfXMpjbWjS3YfJBqkFdscCqe8eQXxEgOgs2wWndYbvXPcXHckkr6JYW7WtAAWAYyKj29HuH1KOPTOlsOs2lF1MRKjYtyvNTMQizg61QfbmjNtxDllT0+umGsUBVtnt/wApXR8ZJiz7i0fOdKMhOaBykWlYx0JCf0VfLslhfiOtPKNvnQAgdP3Cs1OrLwFlezSglr8LxVt2C5AJdUVZerKzgchA1Ki9JnloJFQJJ2o4SGuHxAx7Ip9ZLtXA4WnzQWg+xG9sql4RRVNRcmM0EaaZB+SPAS20MbIvvoOce6nJdjwfQYGypCjhRouRdNw84UWXQA+hCre8xucJhcNwldVoMg808exZEaOrvB6hO7LtHwEcTC4RscfbKyLpZv7AJhpx4mz7KkoJKycZt9GtZrtJ4yeH1Bx9EJdcL8sLSehgg+p3CBt6f6+yYUGD9f1WZpLRoTb2MdPonu4A+EcToMhuY3PmRjzRtq/P62Q1uPsrqbfF9vZTY9jB9Bpz5RI+yxnbcOBDJ8IgwMcU83dVtaJznyWX/wAQaRaGvA3YWn2Mg/8AJPh+5PK/AzVnsm1n8QJ2gh3lMZ+iQ6ZUkBaGzb9f+vyVcnQuPtDAMTOwYBv6pZSbmE1s6YlZpMukHVrsBp4ckNLo8gsBY1C5xcdyST7lbwtHGOpbw+ywdo2HkdHEfIp8emJLaNDZtSPW738XhHJaSk0d3POFjL0TUcVXHC5EsmTjEbafXWmsnBwI6iFhbWpC0+kV8hJNUykXaMjf2vdXD28iZHumluMBS7Y0orB/VVWT5AVZu0mTx9NoeWDEJVqTUKOpmKZPklVmJMnqoJX2WbGzdguV7WCAvEDrFz66qc9I7bVRMFOG1AQvQZ5qKarktvHY90dcBJru5ExK5INkXhVVFc5U1CgijCLIY91fXpiPTKjYslvuVdU2U5PseOi60fIRzNkosHZ98+icNcJxMTiYnymOanJdlIskW4Se7qActyQOvkndXZZvWHloaR/F+vsmxq3QuTpWWVrZrmy4OnGAQDjmvbbhaSGkwYweUYPqgmai6IOTMg7+sryzfL/Mz5BUcXTsmpK1Q/taiY0niErtBk+qb21PCyyNSCaVcASCCekxhGW9YcWfOBBUrvRnUw0VAA5wmNy3MQ4eyVUPwzwiYE7kkzM7kpWqdPYU7VrQ/ouOOX1/6SPtw7g7uctcC30iD+f0Ti1fMIftnZ95aEj4qZLx58LSXD/aHe4C7H1NWDIvDowLKIY4BpkHI8s7J/Ynb0SFrfAx084/NOrA7K+Uni0MqJlPLJkpHRGf15p1pxWVmkk4/iLHMH4j/wCd3/2K1XES8n/Ms1St5e49XOP1KfF7J5PQy7yKZ9FlKjsn1K0/BiErraVOy04qSMudOTQoa+CtHpFXZA0dKjdNbK2ASZGnopjTS7Bu1tMuDYQOn0iAFpK/C7B5KjgYOiCfjQzXlZZRILCEPQsoKvZVaOas/axyQSfo5tF4sT5rlAXzly6mDkj51Wsj7oi3rvGCjnFVlaeTMvFA9e5cQlTrcl0nqnTvRD1D5JlJgcEQccKioVKSVXUB2XIe+hhYu8I68lbXMAoa1HhCtr7JGuxloBsLiKhHVaO3KyRMOlaTT6kgIZY+w4ZehpUjh2/us3r3wj+YfYrQE+FZ7tH8I/m/IpMX2Q+X6sUtcirA+Meh+yAYjNN/8g9/sVqlpmWD7RobU5T+1y1Z63KeWbsYWCZviNbfZKb53jKY1bgMpucZw0u9YGyxlveuc4l25MpYwcrYzklSNnpdeRCc3NHvKT6Z/ea4T6tLfzWQ0664StTY1p85+iRhPlFmHAOa7cZPqDlP9Nft7JbrrRTuareXeO+TjI+hCv02pgeUfdbMvcbM2Hp0aamm1s8NHF0bPySmg4EDzRmov4aJI5w35n+gWJmsuoO8DnDk0lZG1u3z4mmFp9KqCOHqFf3Deg+SthaV2RzJuqZnBeOJ+EqffP5MK0YoDoF73YVG1+Ely/TNt70/uq2nRrdE8K9Qtfh3f6KadnU5lSdpk7uTMoeoimcwRtiArWgDkuqVACqqtdrBLj7JlYloK7wdFySHV/JepvjYvyRKX2rOpPoELVaBuVTX1AuZLBLjiAZQtK3qOy/HVMo/oOX4QutRa0GMpNX1BzjjAWlbZMGC0fJUu06kf3YTRlFehJQk/YHTbAUTkj1V9b8MwcsOx3gqLS0kRCA6/C+3YuuWwCrqVNSqsSX2Vroz1bCc6JVwPkgbikr9MaQVSdOJHHamaQ7LOdojPCPMlaBg8KV6hbA5UcfTL5U3Ez1NqKshD2+/2KLNsoilBmFobTRmSaYzoFOrM4CQ26eWoO+4WKZvgW9qX923upBc74uE8QgAE56yQPYrKvZEFMtXq8VTI2AA+8/VAVXjhPor44pRM85NyD7WtMLUaTdYHqsXZTzWk0xpnCz5FRpg7Qi7ZUybt5aN2sJ9eAIfTZGE47SWD+MPbniAnyIAB+kIO0owMgq3JfGkRUWsjY1015cYO/JOb2hxUD1EOHskdlAcN55J1+14Ag+azSXZoT6F9txBzXD0I6hPKbpQQA2bv1R9GnA/X2T0Tk/RB88lEO6q57lS9GhDw1Aq31FVVeoh89UVFi2i3vOqqqFQrVQBJx+uSS3upk4aIb16qsIMnKYTeXoZgZd9AlNeqXHKlVyJVD34J5BaEkjO22FNtjGy5LhqjhhcicHFgbsPkFFtedjymCCPquXKMVZWbo9Y8nJHCPPcqp92OINx88bdeq5cjGKYJSaKqrxtIJ6CD9krfZvaSQCRMjqF4uVK4k+TkF0b0iARy54Rba4PkuXKcootCTZW+kD1UrWlwnGfOQuXJGUSGzCI3HzVdaiSuXJEUbBn2qGFHxGV4uTWIkguixObDC5cpMvED1SyLncQ6QUsraS45C5cqRk6IygrL6VsQYg/Ix802sn8DoOFy5Tk7LR0GVbwHBEj9ZQrqgMw7YbfSV6uQhGzpuuyVtRqE+FhPQnED3TKlpziBxO4eoGT/uK5cufQlthJYGRG3M/1Vjqq8XLkB9FLnyhTcjnPyIC5cqKJPkVvfvAJ90Nd3vA2dydgNp8z77Llyol5UI342KLtznkSdwCPf7K24DTUAZ8AhrR6DJ9zK8XKq0iXtgtd4aHNO6XVHLly44EK5cuRAf/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12294" name="Picture 10" descr="http://snu.edu/Websites/snu/Images/General%20Education/commu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46482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289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609600" y="3048000"/>
            <a:ext cx="8077200" cy="8302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4800" b="1" dirty="0">
                <a:solidFill>
                  <a:schemeClr val="bg1"/>
                </a:solidFill>
              </a:rPr>
              <a:t>Health Identified Concern (s) </a:t>
            </a:r>
          </a:p>
        </p:txBody>
      </p:sp>
      <p:sp>
        <p:nvSpPr>
          <p:cNvPr id="13315" name="TextBox 2"/>
          <p:cNvSpPr txBox="1">
            <a:spLocks noChangeArrowheads="1"/>
          </p:cNvSpPr>
          <p:nvPr/>
        </p:nvSpPr>
        <p:spPr bwMode="auto">
          <a:xfrm>
            <a:off x="381000" y="0"/>
            <a:ext cx="8458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rgbClr val="FFFF00"/>
                </a:solidFill>
              </a:rPr>
              <a:t>CBPR – Component</a:t>
            </a:r>
          </a:p>
          <a:p>
            <a:pPr algn="ctr"/>
            <a:endParaRPr lang="en-US" altLang="en-US" sz="800" b="1" dirty="0"/>
          </a:p>
          <a:p>
            <a:r>
              <a:rPr lang="en-US" altLang="en-US" sz="2400" dirty="0">
                <a:solidFill>
                  <a:schemeClr val="bg1"/>
                </a:solidFill>
              </a:rPr>
              <a:t>Full Participation of Community in identifying issues of greatest importance.</a:t>
            </a:r>
          </a:p>
          <a:p>
            <a:r>
              <a:rPr lang="en-US" altLang="en-US" sz="2400" dirty="0">
                <a:solidFill>
                  <a:schemeClr val="bg1"/>
                </a:solidFill>
              </a:rPr>
              <a:t>Increased motivation to participate in research process.</a:t>
            </a:r>
          </a:p>
        </p:txBody>
      </p:sp>
      <p:sp>
        <p:nvSpPr>
          <p:cNvPr id="13316" name="TextBox 3"/>
          <p:cNvSpPr txBox="1">
            <a:spLocks noChangeArrowheads="1"/>
          </p:cNvSpPr>
          <p:nvPr/>
        </p:nvSpPr>
        <p:spPr bwMode="auto">
          <a:xfrm>
            <a:off x="457200" y="44958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solidFill>
                <a:schemeClr val="bg1"/>
              </a:solidFill>
            </a:endParaRPr>
          </a:p>
          <a:p>
            <a:pPr algn="ctr"/>
            <a:r>
              <a:rPr lang="en-US" altLang="en-US" sz="2800" b="1" dirty="0">
                <a:solidFill>
                  <a:schemeClr val="bg1"/>
                </a:solidFill>
              </a:rPr>
              <a:t>Traditional  Research  – Component</a:t>
            </a:r>
          </a:p>
          <a:p>
            <a:pPr algn="ctr"/>
            <a:endParaRPr lang="en-US" altLang="en-US" sz="800" b="1" dirty="0">
              <a:solidFill>
                <a:schemeClr val="bg1"/>
              </a:solidFill>
            </a:endParaRPr>
          </a:p>
          <a:p>
            <a:r>
              <a:rPr lang="en-US" altLang="en-US" sz="2400" dirty="0">
                <a:solidFill>
                  <a:schemeClr val="bg1"/>
                </a:solidFill>
              </a:rPr>
              <a:t>Issue identified based on epidemiologic data and funding priorities.</a:t>
            </a:r>
          </a:p>
        </p:txBody>
      </p:sp>
      <p:sp>
        <p:nvSpPr>
          <p:cNvPr id="13317" name="Down Arrow 4"/>
          <p:cNvSpPr>
            <a:spLocks noChangeArrowheads="1"/>
          </p:cNvSpPr>
          <p:nvPr/>
        </p:nvSpPr>
        <p:spPr bwMode="auto">
          <a:xfrm>
            <a:off x="3962400" y="2286000"/>
            <a:ext cx="533400" cy="533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3318" name="Right Arrow 5"/>
          <p:cNvSpPr>
            <a:spLocks noChangeArrowheads="1"/>
          </p:cNvSpPr>
          <p:nvPr/>
        </p:nvSpPr>
        <p:spPr bwMode="auto">
          <a:xfrm rot="-5400000">
            <a:off x="4038600" y="3886200"/>
            <a:ext cx="457200" cy="7620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3319" name="TextBox 6"/>
          <p:cNvSpPr txBox="1">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i="1" dirty="0">
                <a:solidFill>
                  <a:schemeClr val="bg1"/>
                </a:solidFill>
              </a:rPr>
              <a:t>Developing and Sustaining Community-Based Participator  Research Partnerships: A Skill-Building Curriculum.</a:t>
            </a:r>
            <a:r>
              <a:rPr lang="en-US" altLang="en-US" sz="1600" dirty="0">
                <a:solidFill>
                  <a:schemeClr val="bg1"/>
                </a:solidFill>
              </a:rPr>
              <a:t> 2006.</a:t>
            </a:r>
          </a:p>
        </p:txBody>
      </p:sp>
    </p:spTree>
    <p:extLst>
      <p:ext uri="{BB962C8B-B14F-4D97-AF65-F5344CB8AC3E}">
        <p14:creationId xmlns:p14="http://schemas.microsoft.com/office/powerpoint/2010/main" val="3628545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533400" y="3200400"/>
            <a:ext cx="8077200" cy="646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600" b="1" dirty="0">
                <a:solidFill>
                  <a:schemeClr val="bg1"/>
                </a:solidFill>
              </a:rPr>
              <a:t>Study Designed and Funding Sought</a:t>
            </a:r>
          </a:p>
        </p:txBody>
      </p:sp>
      <p:sp>
        <p:nvSpPr>
          <p:cNvPr id="14339" name="TextBox 2"/>
          <p:cNvSpPr txBox="1">
            <a:spLocks noChangeArrowheads="1"/>
          </p:cNvSpPr>
          <p:nvPr/>
        </p:nvSpPr>
        <p:spPr bwMode="auto">
          <a:xfrm>
            <a:off x="685800" y="0"/>
            <a:ext cx="8458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chemeClr val="bg1"/>
                </a:solidFill>
              </a:rPr>
              <a:t>CBPR – Component</a:t>
            </a:r>
          </a:p>
          <a:p>
            <a:pPr algn="ctr"/>
            <a:endParaRPr lang="en-US" altLang="en-US" sz="800" b="1" dirty="0">
              <a:solidFill>
                <a:schemeClr val="bg1"/>
              </a:solidFill>
            </a:endParaRPr>
          </a:p>
          <a:p>
            <a:r>
              <a:rPr lang="en-US" altLang="en-US" sz="2400" dirty="0">
                <a:solidFill>
                  <a:schemeClr val="bg1"/>
                </a:solidFill>
              </a:rPr>
              <a:t>Community representatives involved with Study design and proposal submission </a:t>
            </a:r>
          </a:p>
          <a:p>
            <a:r>
              <a:rPr lang="en-US" altLang="en-US" sz="2400" dirty="0">
                <a:solidFill>
                  <a:schemeClr val="bg1"/>
                </a:solidFill>
              </a:rPr>
              <a:t>Increased acceptability of study approach, include funds for community</a:t>
            </a:r>
          </a:p>
        </p:txBody>
      </p:sp>
      <p:sp>
        <p:nvSpPr>
          <p:cNvPr id="14340" name="TextBox 3"/>
          <p:cNvSpPr txBox="1">
            <a:spLocks noChangeArrowheads="1"/>
          </p:cNvSpPr>
          <p:nvPr/>
        </p:nvSpPr>
        <p:spPr bwMode="auto">
          <a:xfrm>
            <a:off x="304800" y="47244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solidFill>
                <a:schemeClr val="bg1"/>
              </a:solidFill>
            </a:endParaRPr>
          </a:p>
          <a:p>
            <a:pPr algn="ctr"/>
            <a:r>
              <a:rPr lang="en-US" altLang="en-US" sz="2800" b="1" dirty="0">
                <a:solidFill>
                  <a:srgbClr val="FFFF00"/>
                </a:solidFill>
              </a:rPr>
              <a:t>Traditional  Research  – Component</a:t>
            </a:r>
          </a:p>
          <a:p>
            <a:pPr algn="ctr"/>
            <a:endParaRPr lang="en-US" altLang="en-US" sz="800" b="1" dirty="0">
              <a:solidFill>
                <a:schemeClr val="bg1"/>
              </a:solidFill>
            </a:endParaRPr>
          </a:p>
          <a:p>
            <a:r>
              <a:rPr lang="en-US" altLang="en-US" sz="2400" dirty="0">
                <a:solidFill>
                  <a:schemeClr val="bg1"/>
                </a:solidFill>
              </a:rPr>
              <a:t>Design based entirely on scientific rigor and feasibility, funding requested primarily for research expenses.</a:t>
            </a:r>
          </a:p>
        </p:txBody>
      </p:sp>
      <p:sp>
        <p:nvSpPr>
          <p:cNvPr id="14341" name="Down Arrow 4"/>
          <p:cNvSpPr>
            <a:spLocks noChangeArrowheads="1"/>
          </p:cNvSpPr>
          <p:nvPr/>
        </p:nvSpPr>
        <p:spPr bwMode="auto">
          <a:xfrm>
            <a:off x="3962400" y="2438400"/>
            <a:ext cx="533400" cy="533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42" name="Right Arrow 5"/>
          <p:cNvSpPr>
            <a:spLocks noChangeArrowheads="1"/>
          </p:cNvSpPr>
          <p:nvPr/>
        </p:nvSpPr>
        <p:spPr bwMode="auto">
          <a:xfrm rot="-5400000">
            <a:off x="3810000" y="4191000"/>
            <a:ext cx="914400" cy="7620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43" name="TextBox 6"/>
          <p:cNvSpPr txBox="1">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i="1" dirty="0">
                <a:solidFill>
                  <a:schemeClr val="bg1"/>
                </a:solidFill>
              </a:rPr>
              <a:t>Developing and Sustaining Community-Based Participator  Research Partnerships: A Skill-Building Curriculum.</a:t>
            </a:r>
            <a:r>
              <a:rPr lang="en-US" altLang="en-US" sz="1600" dirty="0">
                <a:solidFill>
                  <a:schemeClr val="bg1"/>
                </a:solidFill>
              </a:rPr>
              <a:t> 2006.</a:t>
            </a:r>
          </a:p>
        </p:txBody>
      </p:sp>
    </p:spTree>
    <p:extLst>
      <p:ext uri="{BB962C8B-B14F-4D97-AF65-F5344CB8AC3E}">
        <p14:creationId xmlns:p14="http://schemas.microsoft.com/office/powerpoint/2010/main" val="1933965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0" y="2590800"/>
            <a:ext cx="8077200"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600" b="1" dirty="0">
                <a:solidFill>
                  <a:schemeClr val="bg1"/>
                </a:solidFill>
              </a:rPr>
              <a:t>Participants recruited and retention system implemented   </a:t>
            </a:r>
          </a:p>
        </p:txBody>
      </p:sp>
      <p:sp>
        <p:nvSpPr>
          <p:cNvPr id="15363" name="TextBox 2"/>
          <p:cNvSpPr txBox="1">
            <a:spLocks noChangeArrowheads="1"/>
          </p:cNvSpPr>
          <p:nvPr/>
        </p:nvSpPr>
        <p:spPr bwMode="auto">
          <a:xfrm>
            <a:off x="685800" y="-381000"/>
            <a:ext cx="8458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rgbClr val="FFFF00"/>
                </a:solidFill>
              </a:rPr>
              <a:t>CBPR – Component</a:t>
            </a:r>
          </a:p>
          <a:p>
            <a:pPr algn="ctr"/>
            <a:endParaRPr lang="en-US" altLang="en-US" sz="800" b="1" dirty="0"/>
          </a:p>
          <a:p>
            <a:r>
              <a:rPr lang="en-US" altLang="en-US" sz="2400" dirty="0">
                <a:solidFill>
                  <a:schemeClr val="bg1"/>
                </a:solidFill>
              </a:rPr>
              <a:t>Community representatives provide guidance regarding recruitment and retention strategies.</a:t>
            </a:r>
          </a:p>
          <a:p>
            <a:r>
              <a:rPr lang="en-US" altLang="en-US" sz="2400" dirty="0">
                <a:solidFill>
                  <a:schemeClr val="bg1"/>
                </a:solidFill>
              </a:rPr>
              <a:t>Enhanced recruitment and retention.</a:t>
            </a:r>
          </a:p>
        </p:txBody>
      </p:sp>
      <p:sp>
        <p:nvSpPr>
          <p:cNvPr id="15364" name="TextBox 3"/>
          <p:cNvSpPr txBox="1">
            <a:spLocks noChangeArrowheads="1"/>
          </p:cNvSpPr>
          <p:nvPr/>
        </p:nvSpPr>
        <p:spPr bwMode="auto">
          <a:xfrm>
            <a:off x="304800" y="4038600"/>
            <a:ext cx="88392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rgbClr val="FFFF00"/>
                </a:solidFill>
              </a:rPr>
              <a:t>Traditional  Research  – Component</a:t>
            </a:r>
          </a:p>
          <a:p>
            <a:pPr algn="ctr"/>
            <a:endParaRPr lang="en-US" altLang="en-US" sz="1000" b="1" dirty="0">
              <a:solidFill>
                <a:schemeClr val="bg1"/>
              </a:solidFill>
            </a:endParaRPr>
          </a:p>
          <a:p>
            <a:r>
              <a:rPr lang="en-US" altLang="en-US" sz="2400" dirty="0">
                <a:solidFill>
                  <a:schemeClr val="bg1"/>
                </a:solidFill>
              </a:rPr>
              <a:t>Approaches to recruitment and retention based on scientific issues and “best guesses” regarding reaching community members and keeping them involved in the study. </a:t>
            </a:r>
          </a:p>
        </p:txBody>
      </p:sp>
      <p:sp>
        <p:nvSpPr>
          <p:cNvPr id="15365" name="Down Arrow 4"/>
          <p:cNvSpPr>
            <a:spLocks noChangeArrowheads="1"/>
          </p:cNvSpPr>
          <p:nvPr/>
        </p:nvSpPr>
        <p:spPr bwMode="auto">
          <a:xfrm>
            <a:off x="3962400" y="1905000"/>
            <a:ext cx="533400" cy="533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5366" name="Right Arrow 5"/>
          <p:cNvSpPr>
            <a:spLocks noChangeArrowheads="1"/>
          </p:cNvSpPr>
          <p:nvPr/>
        </p:nvSpPr>
        <p:spPr bwMode="auto">
          <a:xfrm rot="-5400000">
            <a:off x="3962400" y="3810000"/>
            <a:ext cx="609600" cy="7620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5367" name="TextBox 6"/>
          <p:cNvSpPr txBox="1">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i="1" dirty="0">
                <a:solidFill>
                  <a:schemeClr val="bg1"/>
                </a:solidFill>
              </a:rPr>
              <a:t>Developing and Sustaining Community-Based Participator  Research Partnerships: A Skill-Building Curriculum.</a:t>
            </a:r>
            <a:r>
              <a:rPr lang="en-US" altLang="en-US" sz="1600" dirty="0">
                <a:solidFill>
                  <a:schemeClr val="bg1"/>
                </a:solidFill>
              </a:rPr>
              <a:t> 2006.</a:t>
            </a:r>
          </a:p>
        </p:txBody>
      </p:sp>
    </p:spTree>
    <p:extLst>
      <p:ext uri="{BB962C8B-B14F-4D97-AF65-F5344CB8AC3E}">
        <p14:creationId xmlns:p14="http://schemas.microsoft.com/office/powerpoint/2010/main" val="2728046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2590800"/>
            <a:ext cx="9144000"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600" b="1" dirty="0">
                <a:solidFill>
                  <a:schemeClr val="bg1"/>
                </a:solidFill>
              </a:rPr>
              <a:t>Measurement instruments designed and data collected</a:t>
            </a:r>
          </a:p>
        </p:txBody>
      </p:sp>
      <p:sp>
        <p:nvSpPr>
          <p:cNvPr id="16387" name="TextBox 2"/>
          <p:cNvSpPr txBox="1">
            <a:spLocks noChangeArrowheads="1"/>
          </p:cNvSpPr>
          <p:nvPr/>
        </p:nvSpPr>
        <p:spPr bwMode="auto">
          <a:xfrm>
            <a:off x="381000" y="-304800"/>
            <a:ext cx="8458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rgbClr val="FFFF00"/>
                </a:solidFill>
              </a:rPr>
              <a:t>CBPR – Component</a:t>
            </a:r>
          </a:p>
          <a:p>
            <a:pPr algn="ctr"/>
            <a:endParaRPr lang="en-US" altLang="en-US" sz="800" b="1" dirty="0">
              <a:solidFill>
                <a:schemeClr val="bg1"/>
              </a:solidFill>
            </a:endParaRPr>
          </a:p>
          <a:p>
            <a:r>
              <a:rPr lang="en-US" altLang="en-US" sz="2400" dirty="0">
                <a:solidFill>
                  <a:schemeClr val="bg1"/>
                </a:solidFill>
              </a:rPr>
              <a:t>Measurement instruments developed with community input and tested in similar population. Potential sensitive issues handled better and increased reliability  and validity of instruments.</a:t>
            </a:r>
          </a:p>
        </p:txBody>
      </p:sp>
      <p:sp>
        <p:nvSpPr>
          <p:cNvPr id="16388" name="TextBox 3"/>
          <p:cNvSpPr txBox="1">
            <a:spLocks noChangeArrowheads="1"/>
          </p:cNvSpPr>
          <p:nvPr/>
        </p:nvSpPr>
        <p:spPr bwMode="auto">
          <a:xfrm>
            <a:off x="304800" y="4038600"/>
            <a:ext cx="8839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rgbClr val="FFFF00"/>
                </a:solidFill>
              </a:rPr>
              <a:t>Traditional  Research  – Component</a:t>
            </a:r>
          </a:p>
          <a:p>
            <a:pPr algn="ctr"/>
            <a:endParaRPr lang="en-US" altLang="en-US" sz="1000" b="1" dirty="0"/>
          </a:p>
          <a:p>
            <a:r>
              <a:rPr lang="en-US" altLang="en-US" sz="2400" dirty="0">
                <a:solidFill>
                  <a:schemeClr val="bg1"/>
                </a:solidFill>
              </a:rPr>
              <a:t>Measurement instruments adopted/adapted from other studies. Tested primarily with psychometric analytic methods. </a:t>
            </a:r>
          </a:p>
        </p:txBody>
      </p:sp>
      <p:sp>
        <p:nvSpPr>
          <p:cNvPr id="16389" name="Down Arrow 4"/>
          <p:cNvSpPr>
            <a:spLocks noChangeArrowheads="1"/>
          </p:cNvSpPr>
          <p:nvPr/>
        </p:nvSpPr>
        <p:spPr bwMode="auto">
          <a:xfrm>
            <a:off x="3962400" y="1828800"/>
            <a:ext cx="533400" cy="533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6390" name="Right Arrow 5"/>
          <p:cNvSpPr>
            <a:spLocks noChangeArrowheads="1"/>
          </p:cNvSpPr>
          <p:nvPr/>
        </p:nvSpPr>
        <p:spPr bwMode="auto">
          <a:xfrm rot="-5400000">
            <a:off x="4000500" y="3848100"/>
            <a:ext cx="457200" cy="533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6391" name="TextBox 6"/>
          <p:cNvSpPr txBox="1">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i="1" dirty="0">
                <a:solidFill>
                  <a:schemeClr val="bg1"/>
                </a:solidFill>
              </a:rPr>
              <a:t>Developing and Sustaining Community-Based Participator  Research Partnerships: A Skill-Building Curriculum.</a:t>
            </a:r>
            <a:r>
              <a:rPr lang="en-US" altLang="en-US" sz="1600" dirty="0">
                <a:solidFill>
                  <a:schemeClr val="bg1"/>
                </a:solidFill>
              </a:rPr>
              <a:t> 2006.</a:t>
            </a:r>
          </a:p>
        </p:txBody>
      </p:sp>
    </p:spTree>
    <p:extLst>
      <p:ext uri="{BB962C8B-B14F-4D97-AF65-F5344CB8AC3E}">
        <p14:creationId xmlns:p14="http://schemas.microsoft.com/office/powerpoint/2010/main" val="160461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533400" y="2743200"/>
            <a:ext cx="8077200"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600" b="1" dirty="0">
                <a:solidFill>
                  <a:schemeClr val="bg1"/>
                </a:solidFill>
              </a:rPr>
              <a:t>Intervention Designed and Implemented </a:t>
            </a:r>
          </a:p>
        </p:txBody>
      </p:sp>
      <p:sp>
        <p:nvSpPr>
          <p:cNvPr id="17411" name="TextBox 2"/>
          <p:cNvSpPr txBox="1">
            <a:spLocks noChangeArrowheads="1"/>
          </p:cNvSpPr>
          <p:nvPr/>
        </p:nvSpPr>
        <p:spPr bwMode="auto">
          <a:xfrm>
            <a:off x="685800" y="0"/>
            <a:ext cx="8458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rgbClr val="FFFF00"/>
                </a:solidFill>
              </a:rPr>
              <a:t>CBPR – Component</a:t>
            </a:r>
          </a:p>
          <a:p>
            <a:pPr algn="ctr"/>
            <a:endParaRPr lang="en-US" altLang="en-US" sz="800" b="1" dirty="0"/>
          </a:p>
          <a:p>
            <a:r>
              <a:rPr lang="en-US" altLang="en-US" sz="2400" dirty="0">
                <a:solidFill>
                  <a:schemeClr val="bg1"/>
                </a:solidFill>
              </a:rPr>
              <a:t>Community members help guide intervention development. Assures greater cultural and social relevance to the population served, increasing the likelihood of producing positive results. </a:t>
            </a:r>
          </a:p>
        </p:txBody>
      </p:sp>
      <p:sp>
        <p:nvSpPr>
          <p:cNvPr id="17412" name="TextBox 3"/>
          <p:cNvSpPr txBox="1">
            <a:spLocks noChangeArrowheads="1"/>
          </p:cNvSpPr>
          <p:nvPr/>
        </p:nvSpPr>
        <p:spPr bwMode="auto">
          <a:xfrm>
            <a:off x="304800" y="4495800"/>
            <a:ext cx="8839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solidFill>
                <a:schemeClr val="bg1"/>
              </a:solidFill>
            </a:endParaRPr>
          </a:p>
          <a:p>
            <a:pPr algn="ctr"/>
            <a:r>
              <a:rPr lang="en-US" altLang="en-US" sz="2800" b="1" dirty="0">
                <a:solidFill>
                  <a:srgbClr val="FFFF00"/>
                </a:solidFill>
              </a:rPr>
              <a:t>Traditional  Research  – Component</a:t>
            </a:r>
          </a:p>
          <a:p>
            <a:pPr algn="ctr"/>
            <a:endParaRPr lang="en-US" altLang="en-US" sz="1000" b="1" dirty="0">
              <a:solidFill>
                <a:schemeClr val="bg1"/>
              </a:solidFill>
            </a:endParaRPr>
          </a:p>
          <a:p>
            <a:r>
              <a:rPr lang="en-US" altLang="en-US" sz="2400" dirty="0">
                <a:solidFill>
                  <a:schemeClr val="bg1"/>
                </a:solidFill>
              </a:rPr>
              <a:t>Researchers design the intervention based in literature and theory. </a:t>
            </a:r>
          </a:p>
        </p:txBody>
      </p:sp>
      <p:sp>
        <p:nvSpPr>
          <p:cNvPr id="17413" name="Down Arrow 4"/>
          <p:cNvSpPr>
            <a:spLocks noChangeArrowheads="1"/>
          </p:cNvSpPr>
          <p:nvPr/>
        </p:nvSpPr>
        <p:spPr bwMode="auto">
          <a:xfrm>
            <a:off x="3962400" y="2057400"/>
            <a:ext cx="533400" cy="533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7414" name="Right Arrow 5"/>
          <p:cNvSpPr>
            <a:spLocks noChangeArrowheads="1"/>
          </p:cNvSpPr>
          <p:nvPr/>
        </p:nvSpPr>
        <p:spPr bwMode="auto">
          <a:xfrm rot="-5400000">
            <a:off x="3962400" y="3962400"/>
            <a:ext cx="609600" cy="7620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7415" name="TextBox 6"/>
          <p:cNvSpPr txBox="1">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i="1" dirty="0">
                <a:solidFill>
                  <a:schemeClr val="bg1"/>
                </a:solidFill>
              </a:rPr>
              <a:t>Developing and Sustaining Community-Based Participator  Research Partnerships: A Skill-Building Curriculum.</a:t>
            </a:r>
            <a:r>
              <a:rPr lang="en-US" altLang="en-US" sz="1600" dirty="0">
                <a:solidFill>
                  <a:schemeClr val="bg1"/>
                </a:solidFill>
              </a:rPr>
              <a:t> 2006.</a:t>
            </a:r>
          </a:p>
        </p:txBody>
      </p:sp>
    </p:spTree>
    <p:extLst>
      <p:ext uri="{BB962C8B-B14F-4D97-AF65-F5344CB8AC3E}">
        <p14:creationId xmlns:p14="http://schemas.microsoft.com/office/powerpoint/2010/main" val="118977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0" y="2971800"/>
            <a:ext cx="8077200"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600" b="1" dirty="0">
                <a:solidFill>
                  <a:schemeClr val="bg1"/>
                </a:solidFill>
              </a:rPr>
              <a:t>Data analyzed and interpreted, findings disseminated and translated.</a:t>
            </a:r>
          </a:p>
        </p:txBody>
      </p:sp>
      <p:sp>
        <p:nvSpPr>
          <p:cNvPr id="18435" name="TextBox 2"/>
          <p:cNvSpPr txBox="1">
            <a:spLocks noChangeArrowheads="1"/>
          </p:cNvSpPr>
          <p:nvPr/>
        </p:nvSpPr>
        <p:spPr bwMode="auto">
          <a:xfrm>
            <a:off x="685800" y="-228600"/>
            <a:ext cx="8458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rgbClr val="FFFF00"/>
                </a:solidFill>
              </a:rPr>
              <a:t>CBPR – Component</a:t>
            </a:r>
          </a:p>
          <a:p>
            <a:pPr algn="ctr"/>
            <a:endParaRPr lang="en-US" altLang="en-US" sz="800" b="1" dirty="0">
              <a:solidFill>
                <a:schemeClr val="bg1"/>
              </a:solidFill>
            </a:endParaRPr>
          </a:p>
          <a:p>
            <a:r>
              <a:rPr lang="en-US" altLang="en-US" sz="2400" dirty="0">
                <a:solidFill>
                  <a:schemeClr val="bg1"/>
                </a:solidFill>
              </a:rPr>
              <a:t>Community members assist researchers with interpretation, dissemination and translation of findings. Assures greater sensitivity to cultural and social norms and climate and potential group harms and enhances potential for translation of findings into practice.</a:t>
            </a:r>
          </a:p>
        </p:txBody>
      </p:sp>
      <p:sp>
        <p:nvSpPr>
          <p:cNvPr id="18436" name="TextBox 3"/>
          <p:cNvSpPr txBox="1">
            <a:spLocks noChangeArrowheads="1"/>
          </p:cNvSpPr>
          <p:nvPr/>
        </p:nvSpPr>
        <p:spPr bwMode="auto">
          <a:xfrm>
            <a:off x="304800" y="4495800"/>
            <a:ext cx="8839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z="2400" dirty="0"/>
          </a:p>
          <a:p>
            <a:pPr algn="ctr"/>
            <a:r>
              <a:rPr lang="en-US" altLang="en-US" sz="2800" b="1" dirty="0">
                <a:solidFill>
                  <a:srgbClr val="FFFF00"/>
                </a:solidFill>
              </a:rPr>
              <a:t>Traditional  Research  – Component</a:t>
            </a:r>
          </a:p>
          <a:p>
            <a:pPr algn="ctr"/>
            <a:endParaRPr lang="en-US" altLang="en-US" sz="1000" b="1" dirty="0">
              <a:solidFill>
                <a:schemeClr val="bg1"/>
              </a:solidFill>
            </a:endParaRPr>
          </a:p>
          <a:p>
            <a:r>
              <a:rPr lang="en-US" altLang="en-US" sz="2400" dirty="0">
                <a:solidFill>
                  <a:schemeClr val="bg1"/>
                </a:solidFill>
              </a:rPr>
              <a:t>Researchers report findings from statistical  analysis and publish in peer-reviewed journals. </a:t>
            </a:r>
          </a:p>
        </p:txBody>
      </p:sp>
      <p:sp>
        <p:nvSpPr>
          <p:cNvPr id="18437" name="Down Arrow 4"/>
          <p:cNvSpPr>
            <a:spLocks noChangeArrowheads="1"/>
          </p:cNvSpPr>
          <p:nvPr/>
        </p:nvSpPr>
        <p:spPr bwMode="auto">
          <a:xfrm>
            <a:off x="3962400" y="2286000"/>
            <a:ext cx="533400" cy="533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8438" name="Right Arrow 5"/>
          <p:cNvSpPr>
            <a:spLocks noChangeArrowheads="1"/>
          </p:cNvSpPr>
          <p:nvPr/>
        </p:nvSpPr>
        <p:spPr bwMode="auto">
          <a:xfrm rot="-5400000">
            <a:off x="3962400" y="4114800"/>
            <a:ext cx="609600" cy="7620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8439" name="TextBox 6"/>
          <p:cNvSpPr txBox="1">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i="1" dirty="0">
                <a:solidFill>
                  <a:schemeClr val="bg1"/>
                </a:solidFill>
              </a:rPr>
              <a:t>Developing and Sustaining Community-Based Participator  Research Partnerships: A Skill-Building Curriculum.</a:t>
            </a:r>
            <a:r>
              <a:rPr lang="en-US" altLang="en-US" sz="1600" dirty="0">
                <a:solidFill>
                  <a:schemeClr val="bg1"/>
                </a:solidFill>
              </a:rPr>
              <a:t> 2006.</a:t>
            </a:r>
          </a:p>
        </p:txBody>
      </p:sp>
    </p:spTree>
    <p:extLst>
      <p:ext uri="{BB962C8B-B14F-4D97-AF65-F5344CB8AC3E}">
        <p14:creationId xmlns:p14="http://schemas.microsoft.com/office/powerpoint/2010/main" val="3997728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5791200" cy="1143000"/>
          </a:xfrm>
        </p:spPr>
        <p:txBody>
          <a:bodyPr>
            <a:normAutofit fontScale="90000"/>
          </a:bodyPr>
          <a:lstStyle/>
          <a:p>
            <a:pPr>
              <a:defRPr/>
            </a:pPr>
            <a:r>
              <a:rPr lang="en-US" dirty="0" smtClean="0"/>
              <a:t>Benefits of CBPR for all partners </a:t>
            </a:r>
            <a:br>
              <a:rPr lang="en-US" dirty="0" smtClean="0"/>
            </a:br>
            <a:endParaRPr lang="en-US" dirty="0"/>
          </a:p>
        </p:txBody>
      </p:sp>
      <p:sp>
        <p:nvSpPr>
          <p:cNvPr id="3" name="Content Placeholder 2"/>
          <p:cNvSpPr>
            <a:spLocks noGrp="1"/>
          </p:cNvSpPr>
          <p:nvPr>
            <p:ph idx="1"/>
          </p:nvPr>
        </p:nvSpPr>
        <p:spPr>
          <a:xfrm>
            <a:off x="0" y="1828800"/>
            <a:ext cx="9144000" cy="3916363"/>
          </a:xfrm>
        </p:spPr>
        <p:txBody>
          <a:bodyPr>
            <a:normAutofit fontScale="92500" lnSpcReduction="20000"/>
          </a:bodyPr>
          <a:lstStyle/>
          <a:p>
            <a:pPr>
              <a:defRPr/>
            </a:pPr>
            <a:r>
              <a:rPr lang="en-US" dirty="0" smtClean="0"/>
              <a:t>Knowledge and skills of partners to work collaboratively and in more participatory ways</a:t>
            </a:r>
          </a:p>
          <a:p>
            <a:pPr>
              <a:defRPr/>
            </a:pPr>
            <a:endParaRPr lang="en-US" sz="1800" dirty="0" smtClean="0"/>
          </a:p>
          <a:p>
            <a:pPr>
              <a:defRPr/>
            </a:pPr>
            <a:r>
              <a:rPr lang="en-US" dirty="0" smtClean="0"/>
              <a:t>Ability to gain a more complex understanding of each other’s strengths and limitations</a:t>
            </a:r>
          </a:p>
          <a:p>
            <a:pPr>
              <a:defRPr/>
            </a:pPr>
            <a:endParaRPr lang="en-US" sz="1600" dirty="0" smtClean="0"/>
          </a:p>
          <a:p>
            <a:pPr>
              <a:defRPr/>
            </a:pPr>
            <a:r>
              <a:rPr lang="en-US" dirty="0" smtClean="0"/>
              <a:t>Relationships and support for each other’s work as well as the establishment of new collaborative efforts through increased networking and collaboration among the partners</a:t>
            </a:r>
          </a:p>
        </p:txBody>
      </p:sp>
      <p:pic>
        <p:nvPicPr>
          <p:cNvPr id="19460" name="Picture 5" descr="http://gallery.mailchimp.com/0092813e12bfc704873ddc1b4/images/Community_Based_Participatory_Research_Section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82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6400800" cy="1143000"/>
          </a:xfrm>
        </p:spPr>
        <p:txBody>
          <a:bodyPr>
            <a:normAutofit fontScale="90000"/>
          </a:bodyPr>
          <a:lstStyle/>
          <a:p>
            <a:pPr>
              <a:defRPr/>
            </a:pPr>
            <a:r>
              <a:rPr lang="en-US" dirty="0" smtClean="0"/>
              <a:t>Benefits of CBPR for all partners </a:t>
            </a:r>
            <a:br>
              <a:rPr lang="en-US" dirty="0" smtClean="0"/>
            </a:br>
            <a:endParaRPr lang="en-US" dirty="0"/>
          </a:p>
        </p:txBody>
      </p:sp>
      <p:sp>
        <p:nvSpPr>
          <p:cNvPr id="3" name="Content Placeholder 2"/>
          <p:cNvSpPr>
            <a:spLocks noGrp="1"/>
          </p:cNvSpPr>
          <p:nvPr>
            <p:ph idx="1"/>
          </p:nvPr>
        </p:nvSpPr>
        <p:spPr>
          <a:xfrm>
            <a:off x="457200" y="2057400"/>
            <a:ext cx="8229600" cy="4525963"/>
          </a:xfrm>
        </p:spPr>
        <p:txBody>
          <a:bodyPr>
            <a:normAutofit fontScale="92500" lnSpcReduction="10000"/>
          </a:bodyPr>
          <a:lstStyle/>
          <a:p>
            <a:pPr>
              <a:defRPr/>
            </a:pPr>
            <a:r>
              <a:rPr lang="en-US" dirty="0" smtClean="0"/>
              <a:t>Ability of community partners and researchers to learn from and influence one another </a:t>
            </a:r>
          </a:p>
          <a:p>
            <a:pPr>
              <a:defRPr/>
            </a:pPr>
            <a:r>
              <a:rPr lang="en-US" dirty="0" smtClean="0"/>
              <a:t>Ability and willingness to serve as primary resources for one another</a:t>
            </a:r>
          </a:p>
          <a:p>
            <a:pPr>
              <a:defRPr/>
            </a:pPr>
            <a:r>
              <a:rPr lang="en-US" dirty="0" smtClean="0"/>
              <a:t>Learn new ways of thinking about their own work</a:t>
            </a:r>
          </a:p>
          <a:p>
            <a:pPr>
              <a:defRPr/>
            </a:pPr>
            <a:r>
              <a:rPr lang="en-US" dirty="0" smtClean="0"/>
              <a:t>Reconsidering the appropriateness of their measures and techniques in light of new perspectives</a:t>
            </a:r>
          </a:p>
          <a:p>
            <a:pPr>
              <a:defRPr/>
            </a:pPr>
            <a:endParaRPr lang="en-US" dirty="0"/>
          </a:p>
        </p:txBody>
      </p:sp>
      <p:pic>
        <p:nvPicPr>
          <p:cNvPr id="20484" name="Picture 5" descr="http://t0.gstatic.com/images?q=tbn:ANd9GcRqBpwMmNpFTKy5e01j4dgk5QUhgci_fI_3GoBZY3mwysjPZnuz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71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919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Benefits of CBPR</a:t>
            </a:r>
            <a:br>
              <a:rPr lang="en-US" dirty="0" smtClean="0"/>
            </a:br>
            <a:endParaRPr lang="en-US" dirty="0"/>
          </a:p>
        </p:txBody>
      </p:sp>
      <p:sp>
        <p:nvSpPr>
          <p:cNvPr id="3" name="Text Placeholder 2"/>
          <p:cNvSpPr>
            <a:spLocks noGrp="1"/>
          </p:cNvSpPr>
          <p:nvPr>
            <p:ph type="body" idx="1"/>
          </p:nvPr>
        </p:nvSpPr>
        <p:spPr>
          <a:xfrm>
            <a:off x="533400" y="914400"/>
            <a:ext cx="4040188" cy="639763"/>
          </a:xfrm>
        </p:spPr>
        <p:txBody>
          <a:bodyPr/>
          <a:lstStyle/>
          <a:p>
            <a:pPr algn="ctr">
              <a:defRPr/>
            </a:pPr>
            <a:r>
              <a:rPr lang="en-US" dirty="0" smtClean="0">
                <a:solidFill>
                  <a:srgbClr val="FFFF00"/>
                </a:solidFill>
              </a:rPr>
              <a:t>Institutional Partners </a:t>
            </a:r>
            <a:endParaRPr lang="en-US" dirty="0">
              <a:solidFill>
                <a:srgbClr val="FFFF00"/>
              </a:solidFill>
            </a:endParaRPr>
          </a:p>
        </p:txBody>
      </p:sp>
      <p:sp>
        <p:nvSpPr>
          <p:cNvPr id="4" name="Content Placeholder 3"/>
          <p:cNvSpPr>
            <a:spLocks noGrp="1"/>
          </p:cNvSpPr>
          <p:nvPr>
            <p:ph sz="half" idx="2"/>
          </p:nvPr>
        </p:nvSpPr>
        <p:spPr>
          <a:xfrm>
            <a:off x="457200" y="1524000"/>
            <a:ext cx="4040188" cy="5334000"/>
          </a:xfrm>
        </p:spPr>
        <p:txBody>
          <a:bodyPr>
            <a:normAutofit lnSpcReduction="10000"/>
          </a:bodyPr>
          <a:lstStyle/>
          <a:p>
            <a:pPr>
              <a:defRPr/>
            </a:pPr>
            <a:r>
              <a:rPr lang="en-US" dirty="0" smtClean="0"/>
              <a:t>Learn more about local resources and services</a:t>
            </a:r>
          </a:p>
          <a:p>
            <a:pPr>
              <a:defRPr/>
            </a:pPr>
            <a:endParaRPr lang="en-US" dirty="0" smtClean="0"/>
          </a:p>
          <a:p>
            <a:pPr>
              <a:defRPr/>
            </a:pPr>
            <a:r>
              <a:rPr lang="en-US" dirty="0" smtClean="0"/>
              <a:t>Gain understanding of community history, culture and dynamics and how interventions in other communities may or may not apply to local circumstances</a:t>
            </a:r>
          </a:p>
          <a:p>
            <a:pPr>
              <a:defRPr/>
            </a:pPr>
            <a:endParaRPr lang="en-US" dirty="0" smtClean="0"/>
          </a:p>
          <a:p>
            <a:pPr>
              <a:defRPr/>
            </a:pPr>
            <a:r>
              <a:rPr lang="en-US" dirty="0" smtClean="0"/>
              <a:t>See evidence of how community experiences can improve the research process </a:t>
            </a:r>
          </a:p>
          <a:p>
            <a:pPr>
              <a:defRPr/>
            </a:pPr>
            <a:endParaRPr lang="en-US" dirty="0"/>
          </a:p>
        </p:txBody>
      </p:sp>
      <p:sp>
        <p:nvSpPr>
          <p:cNvPr id="5" name="Text Placeholder 4"/>
          <p:cNvSpPr>
            <a:spLocks noGrp="1"/>
          </p:cNvSpPr>
          <p:nvPr>
            <p:ph type="body" sz="quarter" idx="3"/>
          </p:nvPr>
        </p:nvSpPr>
        <p:spPr>
          <a:xfrm>
            <a:off x="4648200" y="914400"/>
            <a:ext cx="4041775" cy="639763"/>
          </a:xfrm>
        </p:spPr>
        <p:txBody>
          <a:bodyPr/>
          <a:lstStyle/>
          <a:p>
            <a:pPr algn="ctr">
              <a:defRPr/>
            </a:pPr>
            <a:r>
              <a:rPr lang="en-US" dirty="0" smtClean="0">
                <a:solidFill>
                  <a:srgbClr val="FFFF00"/>
                </a:solidFill>
              </a:rPr>
              <a:t>Community Partners </a:t>
            </a:r>
            <a:endParaRPr lang="en-US" dirty="0">
              <a:solidFill>
                <a:srgbClr val="FFFF00"/>
              </a:solidFill>
            </a:endParaRPr>
          </a:p>
        </p:txBody>
      </p:sp>
      <p:sp>
        <p:nvSpPr>
          <p:cNvPr id="6" name="Content Placeholder 5"/>
          <p:cNvSpPr>
            <a:spLocks noGrp="1"/>
          </p:cNvSpPr>
          <p:nvPr>
            <p:ph sz="quarter" idx="4"/>
          </p:nvPr>
        </p:nvSpPr>
        <p:spPr>
          <a:xfrm>
            <a:off x="4645025" y="1447800"/>
            <a:ext cx="4498975" cy="5410200"/>
          </a:xfrm>
        </p:spPr>
        <p:txBody>
          <a:bodyPr>
            <a:normAutofit lnSpcReduction="10000"/>
          </a:bodyPr>
          <a:lstStyle/>
          <a:p>
            <a:pPr>
              <a:defRPr/>
            </a:pPr>
            <a:r>
              <a:rPr lang="en-US" dirty="0" smtClean="0"/>
              <a:t>See evidence of how their experiences can improve the research process </a:t>
            </a:r>
          </a:p>
          <a:p>
            <a:pPr>
              <a:defRPr/>
            </a:pPr>
            <a:endParaRPr lang="en-US" dirty="0" smtClean="0"/>
          </a:p>
          <a:p>
            <a:pPr>
              <a:defRPr/>
            </a:pPr>
            <a:r>
              <a:rPr lang="en-US" dirty="0" smtClean="0"/>
              <a:t>Obtain data that validates their concerns to the “outside world” and provides  “proof” that policymakers, the media, and other high-level decision makers require before they believe that the issue deserves their attention</a:t>
            </a:r>
          </a:p>
          <a:p>
            <a:pPr>
              <a:defRPr/>
            </a:pPr>
            <a:endParaRPr lang="en-US" dirty="0" smtClean="0"/>
          </a:p>
          <a:p>
            <a:pPr>
              <a:defRPr/>
            </a:pPr>
            <a:r>
              <a:rPr lang="en-US" dirty="0" smtClean="0"/>
              <a:t>See resulting </a:t>
            </a:r>
            <a:r>
              <a:rPr lang="en-US" dirty="0" smtClean="0"/>
              <a:t>benefits                  </a:t>
            </a:r>
            <a:r>
              <a:rPr lang="en-US" dirty="0" smtClean="0"/>
              <a:t>in the community</a:t>
            </a:r>
          </a:p>
          <a:p>
            <a:pPr>
              <a:defRPr/>
            </a:pPr>
            <a:endParaRPr lang="en-US" dirty="0"/>
          </a:p>
        </p:txBody>
      </p:sp>
    </p:spTree>
    <p:extLst>
      <p:ext uri="{BB962C8B-B14F-4D97-AF65-F5344CB8AC3E}">
        <p14:creationId xmlns:p14="http://schemas.microsoft.com/office/powerpoint/2010/main" val="173343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dirty="0" smtClean="0"/>
              <a:t>Objectives</a:t>
            </a:r>
          </a:p>
        </p:txBody>
      </p:sp>
      <p:sp>
        <p:nvSpPr>
          <p:cNvPr id="32771" name="Rectangle 3"/>
          <p:cNvSpPr>
            <a:spLocks noGrp="1" noChangeArrowheads="1"/>
          </p:cNvSpPr>
          <p:nvPr>
            <p:ph type="body" idx="1"/>
          </p:nvPr>
        </p:nvSpPr>
        <p:spPr/>
        <p:txBody>
          <a:bodyPr>
            <a:normAutofit lnSpcReduction="10000"/>
          </a:bodyPr>
          <a:lstStyle/>
          <a:p>
            <a:pPr eaLnBrk="1" hangingPunct="1">
              <a:defRPr/>
            </a:pPr>
            <a:endParaRPr lang="en-US" dirty="0" smtClean="0"/>
          </a:p>
          <a:p>
            <a:pPr eaLnBrk="1" hangingPunct="1">
              <a:defRPr/>
            </a:pPr>
            <a:r>
              <a:rPr lang="en-US" dirty="0" smtClean="0"/>
              <a:t>What CBPR is</a:t>
            </a:r>
          </a:p>
          <a:p>
            <a:pPr eaLnBrk="1" hangingPunct="1">
              <a:defRPr/>
            </a:pPr>
            <a:r>
              <a:rPr lang="en-US" dirty="0" smtClean="0"/>
              <a:t>The history and principles of CBPR</a:t>
            </a:r>
          </a:p>
          <a:p>
            <a:pPr eaLnBrk="1" hangingPunct="1">
              <a:defRPr/>
            </a:pPr>
            <a:r>
              <a:rPr lang="en-US" dirty="0" smtClean="0"/>
              <a:t>The purpose of CBPR </a:t>
            </a:r>
          </a:p>
          <a:p>
            <a:pPr eaLnBrk="1" hangingPunct="1">
              <a:defRPr/>
            </a:pPr>
            <a:r>
              <a:rPr lang="en-US" dirty="0" smtClean="0"/>
              <a:t>Comparison the CBPR process to that of traditional research</a:t>
            </a:r>
          </a:p>
          <a:p>
            <a:pPr eaLnBrk="1" hangingPunct="1">
              <a:defRPr/>
            </a:pPr>
            <a:r>
              <a:rPr lang="en-US" dirty="0" smtClean="0"/>
              <a:t>Benefits of CBPR</a:t>
            </a:r>
          </a:p>
          <a:p>
            <a:pPr eaLnBrk="1" hangingPunct="1">
              <a:defRPr/>
            </a:pPr>
            <a:r>
              <a:rPr lang="en-US" dirty="0" smtClean="0"/>
              <a:t>IRB Review of CBPR projects </a:t>
            </a:r>
          </a:p>
        </p:txBody>
      </p:sp>
    </p:spTree>
    <p:extLst>
      <p:ext uri="{BB962C8B-B14F-4D97-AF65-F5344CB8AC3E}">
        <p14:creationId xmlns:p14="http://schemas.microsoft.com/office/powerpoint/2010/main" val="2183594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normAutofit fontScale="90000"/>
          </a:bodyPr>
          <a:lstStyle/>
          <a:p>
            <a:pPr>
              <a:defRPr/>
            </a:pPr>
            <a:r>
              <a:rPr lang="en-US" dirty="0" smtClean="0"/>
              <a:t>IRB Review of CBRP Projects</a:t>
            </a:r>
            <a:endParaRPr lang="en-US" dirty="0"/>
          </a:p>
        </p:txBody>
      </p:sp>
      <p:sp>
        <p:nvSpPr>
          <p:cNvPr id="3" name="Content Placeholder 2"/>
          <p:cNvSpPr>
            <a:spLocks noGrp="1"/>
          </p:cNvSpPr>
          <p:nvPr>
            <p:ph idx="1"/>
          </p:nvPr>
        </p:nvSpPr>
        <p:spPr>
          <a:xfrm>
            <a:off x="609600" y="1905000"/>
            <a:ext cx="8077200" cy="3840163"/>
          </a:xfrm>
        </p:spPr>
        <p:txBody>
          <a:bodyPr/>
          <a:lstStyle/>
          <a:p>
            <a:pPr>
              <a:defRPr/>
            </a:pPr>
            <a:endParaRPr lang="en-US" dirty="0" smtClean="0"/>
          </a:p>
          <a:p>
            <a:pPr>
              <a:defRPr/>
            </a:pPr>
            <a:r>
              <a:rPr lang="en-US" dirty="0" smtClean="0"/>
              <a:t>The research should aim to facilitate collaborative, equitable partnerships with the community at all stages of the research. This includes, planning and implementing the research and disseminating research results. </a:t>
            </a:r>
          </a:p>
        </p:txBody>
      </p:sp>
      <p:sp>
        <p:nvSpPr>
          <p:cNvPr id="22532" name="TextBox 3"/>
          <p:cNvSpPr txBox="1">
            <a:spLocks noChangeArrowheads="1"/>
          </p:cNvSpPr>
          <p:nvPr/>
        </p:nvSpPr>
        <p:spPr bwMode="auto">
          <a:xfrm>
            <a:off x="350520" y="5867083"/>
            <a:ext cx="64922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dirty="0">
                <a:solidFill>
                  <a:schemeClr val="bg1"/>
                </a:solidFill>
              </a:rPr>
              <a:t>http://googleext.partners.org/search?q=Community+Based+Participatory+Research&amp;client=PHSIRB&amp;proxystylesheet=PHSIRB&amp;output=xml_no_dtd&amp;site=PHSIRB&amp;submit=search</a:t>
            </a:r>
          </a:p>
        </p:txBody>
      </p:sp>
      <p:sp>
        <p:nvSpPr>
          <p:cNvPr id="22533" name="TextBox 4"/>
          <p:cNvSpPr txBox="1">
            <a:spLocks noChangeArrowheads="1"/>
          </p:cNvSpPr>
          <p:nvPr/>
        </p:nvSpPr>
        <p:spPr bwMode="auto">
          <a:xfrm>
            <a:off x="609600" y="19812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solidFill>
                  <a:srgbClr val="FFFF00"/>
                </a:solidFill>
              </a:rPr>
              <a:t>Participation of the Community</a:t>
            </a:r>
          </a:p>
        </p:txBody>
      </p:sp>
      <p:sp>
        <p:nvSpPr>
          <p:cNvPr id="22534" name="AutoShape 7" descr="data:image/jpeg;base64,/9j/4AAQSkZJRgABAQAAAQABAAD/2wCEAAkGBhQSEBUUExQWExUVGRYXGBgXGBcdHRseGBgXGxoYHBkcHSceHB0kHRgcHy8gJCcpLCwsGB8xNTAqNSYrLSkBCQoKDgwOGg8PGjAkHCQtLywsLCwqLCwpLSwsLCwtLCwsLCwsKiwsKSwsLCwsLCksLCwpLCwsLCwpLCwsLCwpLP/AABEIAO4A1AMBIgACEQEDEQH/xAAcAAACAgMBAQAAAAAAAAAAAAAABQQGAQMHAgj/xABLEAABAwIDBQUGAgUIBwkAAAABAAIDBBEFEiEGMUFRYRMicYGRBzKhscHRFEIjUmJyggiSsrPC0uHwFRYzNVNjdCQ0NnODoqPD8f/EABkBAQEBAQEBAAAAAAAAAAAAAAACAQMEBf/EACMRAQEBAQACAgICAwEAAAAAAAABAhEhMQMSE0FRYXGx8CL/2gAMAwEAAhEDEQA/AO4oQhAIQhAIQhAIQhAIQhAIUCnxyKSZ0LHZntzF1gbDKQCL7r3PBSayFz43Na8xuI0cBex4Gx3oNyFU8Rgq6dhe6uYGj9aNuvQAAknoErwjHMQqCRGWkDe9zGho87b+mqBrtFjbDMI3OLYYnNMzhc3dvZELa8Mx/d6K1McCARqDqFR6XZ+uiaW2p5WudnIfZ13cyS0EnzVrwiWcsPbsaxwOmQ3BFhrv01ugnKO/EIxK2IuAe4FwaeIHL7dDyUhUTD6wT4nJMT+jha8g8msGW/xc5Be0JZgu0EVUHGPMMhFw4WOt7HedND6JmgEIQgEIQgEIQgEIQgEIQgEIQgEIQgEn2hx40oY7snPYSc7h+UcPMk8dNN6bSSBoJcQANSSbAeJUWjxGGoacj2yDUEfcHh80EZ2NNlppJKYh7gxxA4h1jYFvPpxVM2Vx2c1PekfIyz3SBxJADWk5tfd1A9bJvi2yD4n9tROLHDUsB/o30I/ZOnyUGfbLNTTRSR9nMWlpIFg4nR1xvabE7/8ABBj2ekuqZXneWEnxc8E/JX5zwN5A3DXmdwVI9mses7ukY/plWnHMGbUxZHEtIOZrhwcNxtx3oF1ZskJqgyTyukYPdj3AdLjh4WJ4lOjkhiJsGMY0mwFgABc6BUevxGfs3UdQ7JJpklJIa8A7nO5H9bpZ1tSveLiSlw5sEjsz5XHcScrBYkA+n84oLdg+MMqWF8YcGhxb3ha9gDpr1U5J9kaXs6OIcXDOf4yXfIhLtoduGRXZDaSTcT+Vv949B68EDLajFxBTvOYB7gWsF9STpcDpe/kqXsy6oia/sqYy9qALuBDbC+mtgQb80rYyWqqGNeXF8haLnkeI6AXOmi6LjePMomxAsJYbt7pF2hoFrA7/AFC0JsMwiuYCImQUwcbne49N5f6Ky4TSysYRNL2rib3yhthYaaeF/NTWuuL81Hr6p0bMzY3Sm47rLXtz1IusHqurBFG+R1yGAuNt+izSVIkja9u57Q4eYuqjXY7mnd2sj4IXRuYY5InDUgi9wCN5ve/RTPZ/X56Yxk6xOt5O1HxzDyQWhCEIBCEIBCEIBCEIBRRikN7drHcftt+6lKobTbPUcd5ZS9he4+4b3cbk90g9TwQWptSw7nNPgQlWObVQ0wsTnk4Madf4j+X59FRsT2cY18LYJO2dNYtGUCzTucTfx4cDyTyX2exNDc1QWlxDRdrdXHgNem5AuZ+KxN+pyxA67wxv953+dFd8GwKKmZlYNT7zj7zvE8ug0VeZsA9n+zqnt8GuHyet0ezVawgtrCbW0dnsehuSgtirm2WCxSQSSuFpGNJDhvNtwPMfJWNJNs5LUMvUNHq9oQIfZvVNBljJs92Vw6gXB9L/ABV5XGKCtdDK2RnvNNx9QehGnmuvYdXtmibIzc4X8OYPUHTyQaMawWOpjyPGv5XDe08x9RxXNsYoJ2Ssp5SXFtmx8Rlc6wtxtfgd1rcF1lcu2vry6ueWmxjLWtPItsf6RKC9Y/hsj6XsoDlPcaNbd0EA3PKyg4LsTDAA6S0rxrqO6PBv1PwTrCcQE8LJB+YAnodxHkQQsYvA98EjIyA9zS0X66fJBVtkmfiKyeqO4Ehn8Wg9GAD+JefaWdIB/wCZ/Y+6sGy2FGnpmMcLPN3PHU8PIWHkq77Snd6AdJPmxBIx/GqiOnpnQ3Aexpc4NDtcrbN1BA3nxsmTtq2QwMNQbTFoLo2+9e3Efl87KuYXWVtTEyGD9HGxoaZNRe2nvb/JuqseC7HQwWc79LJvzO3A8w36m5QTsGxA1EOd8RjuSA13EcDqNxVR2jhkpa5r6YZe1aLNaNCW6OblG/gbczpqr+q9trTnsGzN96B7ZB4XF/ofJBs2e2rjqe6f0co3sPG2/KePhvHxT1KJ8CgndHOBZwLJA5uma1nAO5+O9N0AhCEAhCEAhCEAlu0EEJgc6obmYzvbyDfcLEEG5vbzTEFaqujZK3LI0PabaEckFd2SwuwNVKA1zx3G8I4wNAOWgHkBzKgbU4hFVxZoJCZKc57AOHduAXC41sbG43JriW19M0vhfnNszHANPgRfRVbB6+kp3vcBPLmaWAFrAMp3372p0tw8FoumzONipgDj77e68defgd/qOCbrlOAYz+Fqcwzdk45XA78t9D+8N/rzXTqOvjlbmje146G/ry81gkKt7fyWoyP1nsHxJ+isiqXtHltBGOcl/RrvugVxbMdthscjB+lbnd+83Oe746XHpxWNgsc7OQwOPdkN29HcvMfEDmrjs7DlpIR/y2H1F/qq3j+xznVTHw91sjrvI/IRqXjxtf8Ae8Qgucjw0EncASfJcvw/B3VbKmYXzg5mjmXEucPT4kK97V1XZ0cp4luQfxkN+qjbDUeSjaeMhc/10HwA9UCj2dYn78BP7bfgHD5HzKu6o78AkhxRjoR3HEyX4Bu6Rp9dB+0FeEHiWUNaXOIAAJJPADeVyraTHDVTZtzG91g6cz1O/wBAnW3W0ecmnjPdaf0hHEj8vgOPXwVdq8JfD2XaCxkGbLxAzWF+p324LR1xpa2zBYaaNFhoOQ5LYlWObOR1WXOXNcy+VzTuvbnpwVcxCOqoRcVTZGcGyHvHoA65PkVgvC01krGxuMmUMA72bdbrz8FTqH2kcJov4mH+y77qKcaZXVFp5BFC3VkZvZx4F7t3x6DiUFpwPFpKhznhgZBujJvmcQdXW3Zf8804STZamqGMcKh7XC4yZSCALa2sAMu6w4J2gEIQgEIQgEIQgpuMYfU0sr56Z5exxL5Izra+pJbxHUWI+Kn4HttFPZr/ANFIeBPdPg76H4pHJMIK6R8DzUyvzWY0GwzH87gdQ3kOQuRZSabYN8pdJUPDHPucsYbYE8+HkPVBb5KmNvvOYPEgKO/Hadu+eIfxt+65vjeystMSXDOz9do08xvb8uqa7P7LU1Q24ne4jewBrSPI5tOo0QWfEoYa+ne2N7XkHuuB91wGnkb28CVzijp52ylsQeJW3uGmzu6bEaanw1XT8I2dhpiTGHXcLElxN/Ld8FX9s8NdDKysh0LSM/juDj0PunyQQsP29miOSoZntvNsrx4jcfgpW1u0VCaSOqqDKYWyZLMGuZw/MN9hbgePFWSDsayFr3Ma9rhucAbHiL8CDokO1ns4irKF1JHIYGmVst7Z7EC1gC4aHxQbsC9pGG1AayGqiBAADHkxu5AASAE+V1aQV867QfyeKyFpdTSx1QH5bGN58ASWn+cFUMB26xDDJCyOWRmQ2dBKCWgg6tMbvdPhY9UH1pU0jJBlka14vezgCLjjYrYxgaAAAANABoABwAVD9m/tahxP9E8CCpAuY73a8De6MnU23lp1HUAlX5AJRtHieSGRsb2ifs3SBtxmyNID3hu/S+/deyi7b7awYZTGaY3cbiOMHvSO5DkBxdwHM2B5P7JaOoxXFZMUqXHLFdotcNLnNIETR+o1jiSOrb3zFBf9jNlc1qiYab42nj+2fp68l52/b/2mDqLf+8fdWR2OZa0UxaGtLMzXczy6CwI8QoG1eASzzQyRgEMIDhex94G4vodOqBnj8FQ+K1M8MdfW43jo7W3p6Kv0vs+LnZqiYucd+W9z4vdqfRMNrcMncBLBI8FmpjBNjb8wHE9De/zxsxtg2otHJZkvwf4cj09OgM6DZynh9yJt+Z7x9TcrRXbIU0u+MMPNnd+A09QnKEFfwbZh1NLdk7nRWN43ddx00v5BWBCEAhCEAhCEAo+IUImjdG4uAdoS02PqpCEETDsKigbliYGjjzPid5UtCruOYdLG91RDP2Z0zMkcOzNtANdG/wCO8ILCRdVnFtimud2lM7sJBqLXDb+WrfLToveG7ZsLuzqG9hJpqfcN9xDuAPPd1Kc1+KxQszyPDW8OvgBqfJBpwF85hH4gASAkaW1A3HTTXotGNY5Ts/QyEOMlmFg1sHG13chr48lXKramerf2VKOyad7nEB1ud/y+AuU8wLZCKCz3fpZd+Y7gf2R9Tr4INuzGBOpWPaX5g55LRyG4HxItfhonSEIBcl9vOwTZ6Y10TQJoAO1sPfj3XPMs33/VvyFutLRXUbZYnxvF2SNcxw5hwII9Cg+MsCxN1NVQzMOV0UjHg/uuBPiLXFuN19P7Xe1mhoYcwlZUSOF2RRPa4m+4ucLhjep8gV8sV1IYpXxu95jnMPi0kH5KZs3gTq2ripmODXSuyhzr2GhJJtruCB3JUVuP4k0E5pJDYAXyRMB104MaNTxJ5krv0Txg8cFNFFmp2sALtzi8l2dxduzHQ2PPSwCnbBez2DC4S2Pvyvt2krgA51uAH5Wjg2/iSVZpoGvaWuAc06EEXB8kFI2lxWOZkVTA4dpC4XadHAEi1xyzADTTvFWqWqfLTZ6fLne0FmbcL236HUcuaquPbAkXfTa8TGT/AESfkfVbti8eZHE6Cd4jcxxy5zbQ7xruIN/VBIMmKN/LC/8Am/3gq5ieBVb5DIabK46ns7Wv+tYOOvgukwVjH+49rv3XA/JbkFDp9tKina1lRC5x4OcSwkDndpv4qXF7SYz70Tx4Fp+yZ7Y4WZafOz/aQntG+XvD0F/FoUTCcUqZqiNzWNFM5gJIDdDl72u/MHgi3L1QO8IxZtRH2jGua25AzAC9uIsTpw8lOQhAIQhAIQhAIQhAJXtHhDaiHK9/ZhpD82lhYHffhYnimiW49g34mMRl5YMwcbcQL6cuPG+5BR8VxBkkcdJTM7UM0Ehbdx11yfqjry9VNovZ5I9gMsuQ8GgZrDle4HkNFcMMweKnbliYG8zvJ8TvKmoKHJ7NXcJmnxYR/aKItiqyP/Zztb4Pkb8ALK+IQaaOAsja0uLyBYudvJ4lbkIQCChBQfHO3bAMUrQNwqaj+temvsfbfG6P993wjelG3EubE613OpqD/wDK9OPY7/vuj/ef/VSIPrBCEIBUHbPD2xVkczm3jkLc44XbYO9W29Cr8lW0uEfiadzBbNo5t+Y+4uPNBXG7OMdWui/ClkIFxI10g4Ag5s2U3OlrfJWnCsGbThwY6RwdbR7i61r7uW9SaKEsjY1xzOa1oJ5kAAlbkAk+A4U+ndMzTsS/PHrqMw7zbchpZOEIBCEIBCEIBCEIBCEIBCEIBCEIBCEIBCEIBeJZA1pcdAAST0GpXtVD2jbVQwYbV2lZ2hiexoBBOZ4yDQbtXX8kHyjW1Jkke873uc4/xEn6qz+yiXLjNGf+bb+c1w+qqSdbF1fZYlSSE2DaiEnw7Rt/gg+yUICEAhCEAhCEAhCEAhCEAhCEAhCEAhcp2K9vlNU5Y6wCllOme5MTj4nWP+K4/aXVI5Q5oc0hwIuCDcEHcQRvCDW+raJGsJ7zw4tHMNy3/pBVj2m7bHC6EzNaHSvcI4g4HLmIJJdYg2DWk9TYLku2XtBi/wBYYpe0q2wU5DJGgyMcHDMH5WOcC1pszMLNvlOis38oGsbLhNLIzNlfO1wzNc02MUtrtcAR5hA82E9tVLXlsUv/AGaoNgGuPcef2H8z+q6x1sMy0+1L2vf6MkFPDD2k7mB+Z57jQ4uA0BzOPdOmg3ancvn7Y/8A3hSf9RB/WsXTv5SeHMbU0kwvnkjkY7XS0bmlthwP6R3wQc7xH2g188/bvq5hIPdLHlgaOTWtsAPLXjddG9lXtbr56+CkqHtmjlLgXOYA8ZWOcLOba+rfzArjC6H7DKaI4r2szsgp4ZJQbgDNdkdjprpIdBre3gg+oFW9oNuIaYOAIke0G9jZrbb8zunIfBVzaLbZ812Q3jj3E/md/dHQefJVKqpWyMcx4u1wsRci45XGqAxr2qRyk9pUjL+pGH5fgNfMlUXbDa6KeDsoS43cC4lthYX033324cFOx/DaKlaAIA+V+jGZpCSd1yM26/ruHQwTYtkcb5anKHOa7Q2yxhwIueFxfy8VormzGyv4wPPaZMhAtluTcG3EaaKLjOzc1KbvHdvYPabgnf4g6cQrB7NJrSzMvva1380kf2lcsZw0VED4j+YaHk4atPr9VggbL+2+SKzZcwHW72envN8iV2DZn2i0tYBZ7WuP7QLfXgejgCvnnYUNL5qWdjXfmDXgGzmnK4dDu3fqp/8A6iwCVskbpIrG5DHnXoD7w9UH0ihcvwHbCWns115I/wBUnUfun6HTwXRMLxaOoZnjdccRxB5EcEExCEIBCEIBCEIBCEIBCEIPhxfRX8nSoJw2cOcbNnIaCdAOzjJA5aklcL2e2XnrX5YWXA9550a3xd9BcnkuiYrsXFSYO6KondZk3b5mMFy9zBGIwHHUaXvpx5K5jVnU3UnhSfaOb4vW2/48v9IrrHt1ma7BaMtcHDtYxcEEaQSX1C4GulY3/wCE6H/q5f8A71ClM2P/AN4Un/UQf1rF1j+Ux71D4VHzhVP2D9ntQ+aGqfaGON8coDgcz8jg4WbwBtvNuYBV/wDafRMxKSn7QlnYdpdrfzB+TTMdx7g4HQq/prnU/ad44pgez8tU+zBZo9553N+56Lp+B7PxUrMrBdx9559532HQKbSUjImBkbQ1o3Af539VLp6ZzzZov8h5qZOttakJhPhORmZzwOgB9EvVazc+2Sy+io4Kxk0lSGGSVw7oJGlmgWaToL23nml4wGWqIfWOysGrYGHQfvuG8+HqNysqmUuFPeL+6OZ+gWTN14hbz2oG0OBmlkbV0rQOztnYN1txNuRGh9eatFPicb4RMHARlua54Ab79RqD4JnW0gjNs2Y8dNyW12HMlYGPvlzBxaNA6xvZ3MX3jolnLytl6p5waokkNfAAx5dmZGRq5lrXPC7hrbrvVswfE+3iDix0bho5rgRYjfa41HVOaPDHSa+63mfoF7xCgbGB3iXHcLBV9Nc7+mfad4gqRQYhJC8PjcWuHxHIjiOijrLWkmw1JUNdMwDbKOcBr7Ry8jud+6fodfFWFckp8CJHfOXoNT9lNo9rJqd2Vr+1YNLSa+jt4Hw6KriydrJqX06chVjDtvoJNJLwu66t/nD6gJtUY9E1oIcH31GQg/Hcpkt8RtshihLsMxUzE2YWtHG/HlayYpZc3lJe+ghYc4AXOgCUVW00bTZoL+u4ev8Agtzm69Fsns4QtVLKXNBc3ITwJuhS1znCsKjpomxQtDGN3DmeJJ4k8SteOYLHVwOhlvldbUbwRqHDqFPQvqcnOPF39uO1/saqWu/RSxSN4Zi5jvMWI+K6Js9s2I8NpqWpYyR1PLJMLG7czi/LoQL2D+PFPkLlPhzL1d+TVnAleI4SXuLmkXO8H6FNEK9Zmpypls9EMOCPJ71mjxunUMIYLNFgtiFmfjmfTdauvbRWUokblOnEHkUnfgkg3WPn90/Qmvjzr2Z3YV0GD5TmfYngOHmmiELc5mZyMtt9k+IYS5zy5tjfWx3rxR4M7Nd4sBwvv9OCdoUfiz3qvyXnGAFGr6ASAa2I3FSkLpZLOVEvCE4HJfe31P2TKgw4Ri51dz+gUxCjPxZzexV3aEjnwNwPdII6mxTxCreJr2Z1c+iejwU3vJa3IcfFNwFlCZxM+ma1b7MsIxgw3BGZpN9N4PMJyNpIbb3eGU//AIqohTr4s6vaqbs8GOK4wZjYXawcOfU/ZL2usQeWqwhXMyTkTbb5q0RbTRkd4OaeItf4oVXQuX4ML/LoKbh2Evm3aNG9x+Q5qEArfWSfh6fu7wA0eJ4/Mqvk3ZyT3WYzL5pVUbMOAu1wd0It9bLXR7PGRgeHgA9D4c1F/wBLS5XNLyQ4WN/py5Kw4ST+EFt+V9rc7uXPet5nmqzM6pVPszIBcOa7pqD5KDh9D2r8l8psTqOXBWLAnylru1zbxbMLHdqluEuBrHEbiZCPVJvX/qX9FzPD0dlXfrt9Cllbh74nAP47iNQf88k5xrEJI52hjjub3ed3O4LftM0djfiHC3xTO9dnf225zy8/SF/qq7/iN9D91ErsCkibm0c0byOHiE/xmR7YbsuHXbu371mlc51P+l3lrr3FtNd48FE+XfO1txn0py30VE6V2VviSdwHNaAney0wD3tO9wFvK9/n8F6d25zbHHM7eMybLOA0eCeVrfG6SPaQSDoRofJWPEK6SCUuPfY/3QToCOHj80gq6jO9zrWzG9lHx3V9+lbknpqTODAXOY1wewZtwJIPhuSxWikLOypw8XuRlPJwBIW/Jq5ngxJfZNBgz3SOjuGuaLm9/hZZfgrrtDXseXG1mnoTc9NE1oC78VLnGuXhyuLW8lBDnCRjoqd0bhfffvabtbcAVH311X1jRVYMWNc7Ox2X3gDqFs/0A6wJkjbcXFyR9FLmpWTRyPMboXtBJJvYmxPHfu5cVvr8uSLNC6Xu8L6aN5Dj9Fn3vo+sJKbDXSSGNpFxe54aGy8soHGbsrgOuRfW2ia4VD2cL3ucI3POUFw3W6eN/RbqmEfioZG6h/Ecw0/T5Kr8l7Yz6eC2owF7WucHNdl3hp1HlZeabBXOYHlzWA7sxtdOKtw7OfsmjPez997W3jyJ+KiY1C6SOFzAXNy20F7XAtu8LKc71fDbmQvkwpwjc8ubZjsptffcDTTqvFTh5YxjyQQ/UWvyvqmtJZlI/tGZrPsW3txateOuBhgLRlBGg5aDRVN3vP7ZcznSRCELs5vUbrOB5EH4q07SMvBccHNP0+qqis+EYkySPs5LXtlsfzD7rj8sss1/Dpj9xWFbsHky0rTyDj6Fy1SYTTxNcXG1wRdxva/Ic/itmEZfw7WuI1DuNtCT9Cufybm8+P5XjNzWMNxls5LCy2l99wRuPDqolLSCOtyt0BaSByvw9QptNTQQXcHAaWuXX0UCjrBJWF40aGkC/LT5kqZ+/r642/rvsyrcTiieA/3rXFm3014+qQ4xjHbWDQQ0a67yea2bTG8rSNRlHwLvulAC6/F8c5NI3q94vFVViNgcd12g9Lm11B2jkeIu77pNnc7Hd5cPNGPuBpzYg2LTvHMLzhFU2WAseRp3Dc7xbQ+nyXDM5Jv+3S3t+qrqxbM0YymQi5uQOgG9IqmnLHlp1tx58inOzuJta0xvIbrcE7td4Xp+Xtx4cceNeTGCqjqmOb8Dv6OCj4lTiKkLTYkANvbfr9lIiooInGQEN3/m015C68VckVRERnA10JNrEdDw+680vnx3jtfXn2qacigLoYy+cNboWgjcbcDdKJIy0kHeORv8VY23/DRWiE2m48NDqvT8l5zjjie2mCB7392qaXbtALkDX0WPw8j5AwVOYjMdOBbYa2PU+i0YO0irsW5T3jl5XF7fFbMG/wC9v/8AU/pKL47/AI/iLnlqtLNHIXSnLHe4tvtfl4L3IZ2siLZS7tLBrQALaKVDUtfDUWY1lg4HLx0Op0Xpkoa2lJ0FiPVlh81nf6/7hxDr6N2Qh87S5veyfbjfXlxWxtC9jWNdUNY7e1ptpv4+ZCjYnhcplkcGki5dccvv0TGFr5CI54c2nvjhpz+3ott8Tz/ok8kQrXte5wecx0Lhxt5IgxGRgs15APDS3pwXiriDZHNBuASAVqXfkscu1vfXSFpaXkg6kHj/AJsvMtU5zQ1ziQ3cNNOC1ITkZ2hCELQIQhALFlBxDFBGcoF3fAKAMck/Z9D91z18uc3i5i3yfWRZJnYw5zCGsIPEjWw5pvGQQLai2irO5r0m5s9vSELQaxocWk5SNdeI5gqreM43WWbJXUY4BowZup0H3WmPHjfvNFul7/Fc78uZfa/po6QvEUocARqCiaUNaXHcF07+0PVllIJ8aeT3e6PIn1KxFjMg32d4j7Lj+fPXT8dWBb2V0gFg9wA3AOKV0uLMfoe6eR+hW2mrA8nL7o0vzPRdPtnSOWJgqXB2bM7MeNzf1QyocCXBxBO8gm+vVa15jlDhcEHwVeGNzahwBAcQHb9TrfnzWHzucAC4kDcCTYeCV1uMBuje8efAfdKZMQkcdXnyNvkuOvlzmukxatprHluXO63K5ssiukAtndblmKreH4jJnDffBNtd/jdPVWNZ3OyJ1LlglZUavcchABcXAgADnxPJQRjJZ3XM7zdDr/gt1uZvkmbfRuhLI8dafeaR8UxjkDgCDcFbnc16Zc2e3pCEKmBCEIINXhLXm9y0nf18lojwEfmcT4C33TVCi/Hm3vFfexrhgawWaLBewFlCtIUWfD2vdmdrpYD6+KlIWWS+yXhRLgP6rvUfULMGBAHvOv0GnxTZCj8WP4X99MNbYWGgCHNuLHUFZQuiCapwM3uwi3I/dRxg8nIeoVhQuV+HNdJ8lKafAhveb9B91MoKUxgt3i9wfHgeuilIVZ+POfSbq32EqqaIumOQ5btu4jrfTzTVYst1ma9sl4QvwWQbrHwP3RHgsh32Hifsn6Fz/Blf5KiUWHNj6uO8/bkpaELrJJORzt77Ch4hhwk1Gjhx+hUxCWSzlbLz0rUmHSNPuk+GvyTPBoXtBDhYHUX58dEyQuefimb2Ku7ZwIQhdUP/2Q=="/>
          <p:cNvSpPr>
            <a:spLocks noChangeAspect="1" noChangeArrowheads="1"/>
          </p:cNvSpPr>
          <p:nvPr/>
        </p:nvSpPr>
        <p:spPr bwMode="auto">
          <a:xfrm>
            <a:off x="0" y="-1081088"/>
            <a:ext cx="2019300"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2535" name="AutoShape 11" descr="data:image/jpeg;base64,/9j/4AAQSkZJRgABAQAAAQABAAD/2wCEAAkGBhQSEBUUExQWExUVGRYXGBgXGBcdHRseGBgXGxoYHBkcHSceHB0kHRgcHy8gJCcpLCwsGB8xNTAqNSYrLSkBCQoKDgwOGg8PGjAkHCQtLywsLCwqLCwpLSwsLCwtLCwsLCwsKiwsKSwsLCwsLCksLCwpLCwsLCwpLCwsLCwpLP/AABEIAO4A1AMBIgACEQEDEQH/xAAcAAACAgMBAQAAAAAAAAAAAAAABQQGAQMHAgj/xABLEAABAwIDBQUGAgUIBwkAAAABAAIDBBEFEiEGMUFRYRMicYGRBzKhscHRFEIjUmJyggiSsrPC0uHwFRYzNVNjdCQ0NnODoqPD8f/EABkBAQEBAQEBAAAAAAAAAAAAAAACAQMEBf/EACMRAQEBAQACAgICAwEAAAAAAAABAhEhMQMSE0FRYXGx8CL/2gAMAwEAAhEDEQA/AO4oQhAIQhAIQhAIQhAIQhAIUCnxyKSZ0LHZntzF1gbDKQCL7r3PBSayFz43Na8xuI0cBex4Gx3oNyFU8Rgq6dhe6uYGj9aNuvQAAknoErwjHMQqCRGWkDe9zGho87b+mqBrtFjbDMI3OLYYnNMzhc3dvZELa8Mx/d6K1McCARqDqFR6XZ+uiaW2p5WudnIfZ13cyS0EnzVrwiWcsPbsaxwOmQ3BFhrv01ugnKO/EIxK2IuAe4FwaeIHL7dDyUhUTD6wT4nJMT+jha8g8msGW/xc5Be0JZgu0EVUHGPMMhFw4WOt7HedND6JmgEIQgEIQgEIQgEIQgEIQgEIQgEIQgEn2hx40oY7snPYSc7h+UcPMk8dNN6bSSBoJcQANSSbAeJUWjxGGoacj2yDUEfcHh80EZ2NNlppJKYh7gxxA4h1jYFvPpxVM2Vx2c1PekfIyz3SBxJADWk5tfd1A9bJvi2yD4n9tROLHDUsB/o30I/ZOnyUGfbLNTTRSR9nMWlpIFg4nR1xvabE7/8ABBj2ekuqZXneWEnxc8E/JX5zwN5A3DXmdwVI9mses7ukY/plWnHMGbUxZHEtIOZrhwcNxtx3oF1ZskJqgyTyukYPdj3AdLjh4WJ4lOjkhiJsGMY0mwFgABc6BUevxGfs3UdQ7JJpklJIa8A7nO5H9bpZ1tSveLiSlw5sEjsz5XHcScrBYkA+n84oLdg+MMqWF8YcGhxb3ha9gDpr1U5J9kaXs6OIcXDOf4yXfIhLtoduGRXZDaSTcT+Vv949B68EDLajFxBTvOYB7gWsF9STpcDpe/kqXsy6oia/sqYy9qALuBDbC+mtgQb80rYyWqqGNeXF8haLnkeI6AXOmi6LjePMomxAsJYbt7pF2hoFrA7/AFC0JsMwiuYCImQUwcbne49N5f6Ky4TSysYRNL2rib3yhthYaaeF/NTWuuL81Hr6p0bMzY3Sm47rLXtz1IusHqurBFG+R1yGAuNt+izSVIkja9u57Q4eYuqjXY7mnd2sj4IXRuYY5InDUgi9wCN5ve/RTPZ/X56Yxk6xOt5O1HxzDyQWhCEIBCEIBCEIBCEIBRRikN7drHcftt+6lKobTbPUcd5ZS9he4+4b3cbk90g9TwQWptSw7nNPgQlWObVQ0wsTnk4Madf4j+X59FRsT2cY18LYJO2dNYtGUCzTucTfx4cDyTyX2exNDc1QWlxDRdrdXHgNem5AuZ+KxN+pyxA67wxv953+dFd8GwKKmZlYNT7zj7zvE8ug0VeZsA9n+zqnt8GuHyet0ezVawgtrCbW0dnsehuSgtirm2WCxSQSSuFpGNJDhvNtwPMfJWNJNs5LUMvUNHq9oQIfZvVNBljJs92Vw6gXB9L/ABV5XGKCtdDK2RnvNNx9QehGnmuvYdXtmibIzc4X8OYPUHTyQaMawWOpjyPGv5XDe08x9RxXNsYoJ2Ssp5SXFtmx8Rlc6wtxtfgd1rcF1lcu2vry6ueWmxjLWtPItsf6RKC9Y/hsj6XsoDlPcaNbd0EA3PKyg4LsTDAA6S0rxrqO6PBv1PwTrCcQE8LJB+YAnodxHkQQsYvA98EjIyA9zS0X66fJBVtkmfiKyeqO4Ehn8Wg9GAD+JefaWdIB/wCZ/Y+6sGy2FGnpmMcLPN3PHU8PIWHkq77Snd6AdJPmxBIx/GqiOnpnQ3Aexpc4NDtcrbN1BA3nxsmTtq2QwMNQbTFoLo2+9e3Efl87KuYXWVtTEyGD9HGxoaZNRe2nvb/JuqseC7HQwWc79LJvzO3A8w36m5QTsGxA1EOd8RjuSA13EcDqNxVR2jhkpa5r6YZe1aLNaNCW6OblG/gbczpqr+q9trTnsGzN96B7ZB4XF/ofJBs2e2rjqe6f0co3sPG2/KePhvHxT1KJ8CgndHOBZwLJA5uma1nAO5+O9N0AhCEAhCEAhCEAlu0EEJgc6obmYzvbyDfcLEEG5vbzTEFaqujZK3LI0PabaEckFd2SwuwNVKA1zx3G8I4wNAOWgHkBzKgbU4hFVxZoJCZKc57AOHduAXC41sbG43JriW19M0vhfnNszHANPgRfRVbB6+kp3vcBPLmaWAFrAMp3372p0tw8FoumzONipgDj77e68defgd/qOCbrlOAYz+Fqcwzdk45XA78t9D+8N/rzXTqOvjlbmje146G/ry81gkKt7fyWoyP1nsHxJ+isiqXtHltBGOcl/RrvugVxbMdthscjB+lbnd+83Oe746XHpxWNgsc7OQwOPdkN29HcvMfEDmrjs7DlpIR/y2H1F/qq3j+xznVTHw91sjrvI/IRqXjxtf8Ae8Qgucjw0EncASfJcvw/B3VbKmYXzg5mjmXEucPT4kK97V1XZ0cp4luQfxkN+qjbDUeSjaeMhc/10HwA9UCj2dYn78BP7bfgHD5HzKu6o78AkhxRjoR3HEyX4Bu6Rp9dB+0FeEHiWUNaXOIAAJJPADeVyraTHDVTZtzG91g6cz1O/wBAnW3W0ecmnjPdaf0hHEj8vgOPXwVdq8JfD2XaCxkGbLxAzWF+p324LR1xpa2zBYaaNFhoOQ5LYlWObOR1WXOXNcy+VzTuvbnpwVcxCOqoRcVTZGcGyHvHoA65PkVgvC01krGxuMmUMA72bdbrz8FTqH2kcJov4mH+y77qKcaZXVFp5BFC3VkZvZx4F7t3x6DiUFpwPFpKhznhgZBujJvmcQdXW3Zf8804STZamqGMcKh7XC4yZSCALa2sAMu6w4J2gEIQgEIQgEIQgpuMYfU0sr56Z5exxL5Izra+pJbxHUWI+Kn4HttFPZr/ANFIeBPdPg76H4pHJMIK6R8DzUyvzWY0GwzH87gdQ3kOQuRZSabYN8pdJUPDHPucsYbYE8+HkPVBb5KmNvvOYPEgKO/Hadu+eIfxt+65vjeystMSXDOz9do08xvb8uqa7P7LU1Q24ne4jewBrSPI5tOo0QWfEoYa+ne2N7XkHuuB91wGnkb28CVzijp52ylsQeJW3uGmzu6bEaanw1XT8I2dhpiTGHXcLElxN/Ld8FX9s8NdDKysh0LSM/juDj0PunyQQsP29miOSoZntvNsrx4jcfgpW1u0VCaSOqqDKYWyZLMGuZw/MN9hbgePFWSDsayFr3Ma9rhucAbHiL8CDokO1ns4irKF1JHIYGmVst7Z7EC1gC4aHxQbsC9pGG1AayGqiBAADHkxu5AASAE+V1aQV867QfyeKyFpdTSx1QH5bGN58ASWn+cFUMB26xDDJCyOWRmQ2dBKCWgg6tMbvdPhY9UH1pU0jJBlka14vezgCLjjYrYxgaAAAANABoABwAVD9m/tahxP9E8CCpAuY73a8De6MnU23lp1HUAlX5AJRtHieSGRsb2ifs3SBtxmyNID3hu/S+/deyi7b7awYZTGaY3cbiOMHvSO5DkBxdwHM2B5P7JaOoxXFZMUqXHLFdotcNLnNIETR+o1jiSOrb3zFBf9jNlc1qiYab42nj+2fp68l52/b/2mDqLf+8fdWR2OZa0UxaGtLMzXczy6CwI8QoG1eASzzQyRgEMIDhex94G4vodOqBnj8FQ+K1M8MdfW43jo7W3p6Kv0vs+LnZqiYucd+W9z4vdqfRMNrcMncBLBI8FmpjBNjb8wHE9De/zxsxtg2otHJZkvwf4cj09OgM6DZynh9yJt+Z7x9TcrRXbIU0u+MMPNnd+A09QnKEFfwbZh1NLdk7nRWN43ddx00v5BWBCEAhCEAhCEAo+IUImjdG4uAdoS02PqpCEETDsKigbliYGjjzPid5UtCruOYdLG91RDP2Z0zMkcOzNtANdG/wCO8ILCRdVnFtimud2lM7sJBqLXDb+WrfLToveG7ZsLuzqG9hJpqfcN9xDuAPPd1Kc1+KxQszyPDW8OvgBqfJBpwF85hH4gASAkaW1A3HTTXotGNY5Ts/QyEOMlmFg1sHG13chr48lXKramerf2VKOyad7nEB1ud/y+AuU8wLZCKCz3fpZd+Y7gf2R9Tr4INuzGBOpWPaX5g55LRyG4HxItfhonSEIBcl9vOwTZ6Y10TQJoAO1sPfj3XPMs33/VvyFutLRXUbZYnxvF2SNcxw5hwII9Cg+MsCxN1NVQzMOV0UjHg/uuBPiLXFuN19P7Xe1mhoYcwlZUSOF2RRPa4m+4ucLhjep8gV8sV1IYpXxu95jnMPi0kH5KZs3gTq2ripmODXSuyhzr2GhJJtruCB3JUVuP4k0E5pJDYAXyRMB104MaNTxJ5krv0Txg8cFNFFmp2sALtzi8l2dxduzHQ2PPSwCnbBez2DC4S2Pvyvt2krgA51uAH5Wjg2/iSVZpoGvaWuAc06EEXB8kFI2lxWOZkVTA4dpC4XadHAEi1xyzADTTvFWqWqfLTZ6fLne0FmbcL236HUcuaquPbAkXfTa8TGT/AESfkfVbti8eZHE6Cd4jcxxy5zbQ7xruIN/VBIMmKN/LC/8Am/3gq5ieBVb5DIabK46ns7Wv+tYOOvgukwVjH+49rv3XA/JbkFDp9tKina1lRC5x4OcSwkDndpv4qXF7SYz70Tx4Fp+yZ7Y4WZafOz/aQntG+XvD0F/FoUTCcUqZqiNzWNFM5gJIDdDl72u/MHgi3L1QO8IxZtRH2jGua25AzAC9uIsTpw8lOQhAIQhAIQhAIQhAJXtHhDaiHK9/ZhpD82lhYHffhYnimiW49g34mMRl5YMwcbcQL6cuPG+5BR8VxBkkcdJTM7UM0Ehbdx11yfqjry9VNovZ5I9gMsuQ8GgZrDle4HkNFcMMweKnbliYG8zvJ8TvKmoKHJ7NXcJmnxYR/aKItiqyP/Zztb4Pkb8ALK+IQaaOAsja0uLyBYudvJ4lbkIQCChBQfHO3bAMUrQNwqaj+temvsfbfG6P993wjelG3EubE613OpqD/wDK9OPY7/vuj/ef/VSIPrBCEIBUHbPD2xVkczm3jkLc44XbYO9W29Cr8lW0uEfiadzBbNo5t+Y+4uPNBXG7OMdWui/ClkIFxI10g4Ag5s2U3OlrfJWnCsGbThwY6RwdbR7i61r7uW9SaKEsjY1xzOa1oJ5kAAlbkAk+A4U+ndMzTsS/PHrqMw7zbchpZOEIBCEIBCEIBCEIBCEIBCEIBCEIBCEIBCEIBeJZA1pcdAAST0GpXtVD2jbVQwYbV2lZ2hiexoBBOZ4yDQbtXX8kHyjW1Jkke873uc4/xEn6qz+yiXLjNGf+bb+c1w+qqSdbF1fZYlSSE2DaiEnw7Rt/gg+yUICEAhCEAhCEAhCEAhCEAhCEAhCEAhcp2K9vlNU5Y6wCllOme5MTj4nWP+K4/aXVI5Q5oc0hwIuCDcEHcQRvCDW+raJGsJ7zw4tHMNy3/pBVj2m7bHC6EzNaHSvcI4g4HLmIJJdYg2DWk9TYLku2XtBi/wBYYpe0q2wU5DJGgyMcHDMH5WOcC1pszMLNvlOis38oGsbLhNLIzNlfO1wzNc02MUtrtcAR5hA82E9tVLXlsUv/AGaoNgGuPcef2H8z+q6x1sMy0+1L2vf6MkFPDD2k7mB+Z57jQ4uA0BzOPdOmg3ancvn7Y/8A3hSf9RB/WsXTv5SeHMbU0kwvnkjkY7XS0bmlthwP6R3wQc7xH2g188/bvq5hIPdLHlgaOTWtsAPLXjddG9lXtbr56+CkqHtmjlLgXOYA8ZWOcLOba+rfzArjC6H7DKaI4r2szsgp4ZJQbgDNdkdjprpIdBre3gg+oFW9oNuIaYOAIke0G9jZrbb8zunIfBVzaLbZ812Q3jj3E/md/dHQefJVKqpWyMcx4u1wsRci45XGqAxr2qRyk9pUjL+pGH5fgNfMlUXbDa6KeDsoS43cC4lthYX033324cFOx/DaKlaAIA+V+jGZpCSd1yM26/ruHQwTYtkcb5anKHOa7Q2yxhwIueFxfy8VormzGyv4wPPaZMhAtluTcG3EaaKLjOzc1KbvHdvYPabgnf4g6cQrB7NJrSzMvva1380kf2lcsZw0VED4j+YaHk4atPr9VggbL+2+SKzZcwHW72envN8iV2DZn2i0tYBZ7WuP7QLfXgejgCvnnYUNL5qWdjXfmDXgGzmnK4dDu3fqp/8A6iwCVskbpIrG5DHnXoD7w9UH0ihcvwHbCWns115I/wBUnUfun6HTwXRMLxaOoZnjdccRxB5EcEExCEIBCEIBCEIBCEIBCEIPhxfRX8nSoJw2cOcbNnIaCdAOzjJA5aklcL2e2XnrX5YWXA9550a3xd9BcnkuiYrsXFSYO6KondZk3b5mMFy9zBGIwHHUaXvpx5K5jVnU3UnhSfaOb4vW2/48v9IrrHt1ma7BaMtcHDtYxcEEaQSX1C4GulY3/wCE6H/q5f8A71ClM2P/AN4Un/UQf1rF1j+Ux71D4VHzhVP2D9ntQ+aGqfaGON8coDgcz8jg4WbwBtvNuYBV/wDafRMxKSn7QlnYdpdrfzB+TTMdx7g4HQq/prnU/ad44pgez8tU+zBZo9553N+56Lp+B7PxUrMrBdx9559532HQKbSUjImBkbQ1o3Af539VLp6ZzzZov8h5qZOttakJhPhORmZzwOgB9EvVazc+2Sy+io4Kxk0lSGGSVw7oJGlmgWaToL23nml4wGWqIfWOysGrYGHQfvuG8+HqNysqmUuFPeL+6OZ+gWTN14hbz2oG0OBmlkbV0rQOztnYN1txNuRGh9eatFPicb4RMHARlua54Ab79RqD4JnW0gjNs2Y8dNyW12HMlYGPvlzBxaNA6xvZ3MX3jolnLytl6p5waokkNfAAx5dmZGRq5lrXPC7hrbrvVswfE+3iDix0bho5rgRYjfa41HVOaPDHSa+63mfoF7xCgbGB3iXHcLBV9Nc7+mfad4gqRQYhJC8PjcWuHxHIjiOijrLWkmw1JUNdMwDbKOcBr7Ry8jud+6fodfFWFckp8CJHfOXoNT9lNo9rJqd2Vr+1YNLSa+jt4Hw6KriydrJqX06chVjDtvoJNJLwu66t/nD6gJtUY9E1oIcH31GQg/Hcpkt8RtshihLsMxUzE2YWtHG/HlayYpZc3lJe+ghYc4AXOgCUVW00bTZoL+u4ev8Agtzm69Fsns4QtVLKXNBc3ITwJuhS1znCsKjpomxQtDGN3DmeJJ4k8SteOYLHVwOhlvldbUbwRqHDqFPQvqcnOPF39uO1/saqWu/RSxSN4Zi5jvMWI+K6Js9s2I8NpqWpYyR1PLJMLG7czi/LoQL2D+PFPkLlPhzL1d+TVnAleI4SXuLmkXO8H6FNEK9Zmpypls9EMOCPJ71mjxunUMIYLNFgtiFmfjmfTdauvbRWUokblOnEHkUnfgkg3WPn90/Qmvjzr2Z3YV0GD5TmfYngOHmmiELc5mZyMtt9k+IYS5zy5tjfWx3rxR4M7Nd4sBwvv9OCdoUfiz3qvyXnGAFGr6ASAa2I3FSkLpZLOVEvCE4HJfe31P2TKgw4Ri51dz+gUxCjPxZzexV3aEjnwNwPdII6mxTxCreJr2Z1c+iejwU3vJa3IcfFNwFlCZxM+ma1b7MsIxgw3BGZpN9N4PMJyNpIbb3eGU//AIqohTr4s6vaqbs8GOK4wZjYXawcOfU/ZL2usQeWqwhXMyTkTbb5q0RbTRkd4OaeItf4oVXQuX4ML/LoKbh2Evm3aNG9x+Q5qEArfWSfh6fu7wA0eJ4/Mqvk3ZyT3WYzL5pVUbMOAu1wd0It9bLXR7PGRgeHgA9D4c1F/wBLS5XNLyQ4WN/py5Kw4ST+EFt+V9rc7uXPet5nmqzM6pVPszIBcOa7pqD5KDh9D2r8l8psTqOXBWLAnylru1zbxbMLHdqluEuBrHEbiZCPVJvX/qX9FzPD0dlXfrt9Cllbh74nAP47iNQf88k5xrEJI52hjjub3ed3O4LftM0djfiHC3xTO9dnf225zy8/SF/qq7/iN9D91ErsCkibm0c0byOHiE/xmR7YbsuHXbu371mlc51P+l3lrr3FtNd48FE+XfO1txn0py30VE6V2VviSdwHNaAney0wD3tO9wFvK9/n8F6d25zbHHM7eMybLOA0eCeVrfG6SPaQSDoRofJWPEK6SCUuPfY/3QToCOHj80gq6jO9zrWzG9lHx3V9+lbknpqTODAXOY1wewZtwJIPhuSxWikLOypw8XuRlPJwBIW/Jq5ngxJfZNBgz3SOjuGuaLm9/hZZfgrrtDXseXG1mnoTc9NE1oC78VLnGuXhyuLW8lBDnCRjoqd0bhfffvabtbcAVH311X1jRVYMWNc7Ox2X3gDqFs/0A6wJkjbcXFyR9FLmpWTRyPMboXtBJJvYmxPHfu5cVvr8uSLNC6Xu8L6aN5Dj9Fn3vo+sJKbDXSSGNpFxe54aGy8soHGbsrgOuRfW2ia4VD2cL3ucI3POUFw3W6eN/RbqmEfioZG6h/Ecw0/T5Kr8l7Yz6eC2owF7WucHNdl3hp1HlZeabBXOYHlzWA7sxtdOKtw7OfsmjPez997W3jyJ+KiY1C6SOFzAXNy20F7XAtu8LKc71fDbmQvkwpwjc8ubZjsptffcDTTqvFTh5YxjyQQ/UWvyvqmtJZlI/tGZrPsW3txateOuBhgLRlBGg5aDRVN3vP7ZcznSRCELs5vUbrOB5EH4q07SMvBccHNP0+qqis+EYkySPs5LXtlsfzD7rj8sss1/Dpj9xWFbsHky0rTyDj6Fy1SYTTxNcXG1wRdxva/Ic/itmEZfw7WuI1DuNtCT9Cufybm8+P5XjNzWMNxls5LCy2l99wRuPDqolLSCOtyt0BaSByvw9QptNTQQXcHAaWuXX0UCjrBJWF40aGkC/LT5kqZ+/r642/rvsyrcTiieA/3rXFm3014+qQ4xjHbWDQQ0a67yea2bTG8rSNRlHwLvulAC6/F8c5NI3q94vFVViNgcd12g9Lm11B2jkeIu77pNnc7Hd5cPNGPuBpzYg2LTvHMLzhFU2WAseRp3Dc7xbQ+nyXDM5Jv+3S3t+qrqxbM0YymQi5uQOgG9IqmnLHlp1tx58inOzuJta0xvIbrcE7td4Xp+Xtx4cceNeTGCqjqmOb8Dv6OCj4lTiKkLTYkANvbfr9lIiooInGQEN3/m015C68VckVRERnA10JNrEdDw+680vnx3jtfXn2qacigLoYy+cNboWgjcbcDdKJIy0kHeORv8VY23/DRWiE2m48NDqvT8l5zjjie2mCB7392qaXbtALkDX0WPw8j5AwVOYjMdOBbYa2PU+i0YO0irsW5T3jl5XF7fFbMG/wC9v/8AU/pKL47/AI/iLnlqtLNHIXSnLHe4tvtfl4L3IZ2siLZS7tLBrQALaKVDUtfDUWY1lg4HLx0Op0Xpkoa2lJ0FiPVlh81nf6/7hxDr6N2Qh87S5veyfbjfXlxWxtC9jWNdUNY7e1ptpv4+ZCjYnhcplkcGki5dccvv0TGFr5CI54c2nvjhpz+3ott8Tz/ok8kQrXte5wecx0Lhxt5IgxGRgs15APDS3pwXiriDZHNBuASAVqXfkscu1vfXSFpaXkg6kHj/AJsvMtU5zQ1ziQ3cNNOC1ITkZ2hCELQIQhALFlBxDFBGcoF3fAKAMck/Z9D91z18uc3i5i3yfWRZJnYw5zCGsIPEjWw5pvGQQLai2irO5r0m5s9vSELQaxocWk5SNdeI5gqreM43WWbJXUY4BowZup0H3WmPHjfvNFul7/Fc78uZfa/po6QvEUocARqCiaUNaXHcF07+0PVllIJ8aeT3e6PIn1KxFjMg32d4j7Lj+fPXT8dWBb2V0gFg9wA3AOKV0uLMfoe6eR+hW2mrA8nL7o0vzPRdPtnSOWJgqXB2bM7MeNzf1QyocCXBxBO8gm+vVa15jlDhcEHwVeGNzahwBAcQHb9TrfnzWHzucAC4kDcCTYeCV1uMBuje8efAfdKZMQkcdXnyNvkuOvlzmukxatprHluXO63K5ssiukAtndblmKreH4jJnDffBNtd/jdPVWNZ3OyJ1LlglZUavcchABcXAgADnxPJQRjJZ3XM7zdDr/gt1uZvkmbfRuhLI8dafeaR8UxjkDgCDcFbnc16Zc2e3pCEKmBCEIINXhLXm9y0nf18lojwEfmcT4C33TVCi/Hm3vFfexrhgawWaLBewFlCtIUWfD2vdmdrpYD6+KlIWWS+yXhRLgP6rvUfULMGBAHvOv0GnxTZCj8WP4X99MNbYWGgCHNuLHUFZQuiCapwM3uwi3I/dRxg8nIeoVhQuV+HNdJ8lKafAhveb9B91MoKUxgt3i9wfHgeuilIVZ+POfSbq32EqqaIumOQ5btu4jrfTzTVYst1ma9sl4QvwWQbrHwP3RHgsh32Hifsn6Fz/Blf5KiUWHNj6uO8/bkpaELrJJORzt77Ch4hhwk1Gjhx+hUxCWSzlbLz0rUmHSNPuk+GvyTPBoXtBDhYHUX58dEyQuefimb2Ku7ZwIQhdUP/2Q=="/>
          <p:cNvSpPr>
            <a:spLocks noChangeAspect="1" noChangeArrowheads="1"/>
          </p:cNvSpPr>
          <p:nvPr/>
        </p:nvSpPr>
        <p:spPr bwMode="auto">
          <a:xfrm>
            <a:off x="0" y="-1081088"/>
            <a:ext cx="2019300"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22536" name="Picture 13" descr="http://depts.washington.edu/ccph/images/ResearchEthic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902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IRB Review of CBRP Projects</a:t>
            </a:r>
            <a:endParaRPr lang="en-US" dirty="0"/>
          </a:p>
        </p:txBody>
      </p:sp>
      <p:sp>
        <p:nvSpPr>
          <p:cNvPr id="3" name="Content Placeholder 2"/>
          <p:cNvSpPr>
            <a:spLocks noGrp="1"/>
          </p:cNvSpPr>
          <p:nvPr>
            <p:ph idx="1"/>
          </p:nvPr>
        </p:nvSpPr>
        <p:spPr>
          <a:xfrm>
            <a:off x="228600" y="1295400"/>
            <a:ext cx="8915400" cy="4038600"/>
          </a:xfrm>
        </p:spPr>
        <p:txBody>
          <a:bodyPr>
            <a:normAutofit fontScale="92500" lnSpcReduction="10000"/>
          </a:bodyPr>
          <a:lstStyle/>
          <a:p>
            <a:pPr>
              <a:defRPr/>
            </a:pPr>
            <a:endParaRPr lang="en-US" dirty="0" smtClean="0"/>
          </a:p>
          <a:p>
            <a:pPr>
              <a:defRPr/>
            </a:pPr>
            <a:endParaRPr lang="en-US" dirty="0" smtClean="0"/>
          </a:p>
          <a:p>
            <a:pPr>
              <a:defRPr/>
            </a:pPr>
            <a:r>
              <a:rPr lang="en-US" dirty="0" smtClean="0"/>
              <a:t>Community members should be involved with the identifying the issues of concern and need for the research. This permits building on the community strength and resources and promotes co-learning and capacity building among all partners. This also helps emphasize the local relevance of the issues to be studied.</a:t>
            </a:r>
            <a:endParaRPr lang="en-US" dirty="0"/>
          </a:p>
        </p:txBody>
      </p:sp>
      <p:sp>
        <p:nvSpPr>
          <p:cNvPr id="23556" name="TextBox 3"/>
          <p:cNvSpPr txBox="1">
            <a:spLocks noChangeArrowheads="1"/>
          </p:cNvSpPr>
          <p:nvPr/>
        </p:nvSpPr>
        <p:spPr bwMode="auto">
          <a:xfrm>
            <a:off x="381000" y="6096000"/>
            <a:ext cx="6339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dirty="0">
                <a:solidFill>
                  <a:schemeClr val="bg1"/>
                </a:solidFill>
              </a:rPr>
              <a:t>http://googleext.partners.org/search?q=Community+Based+Participatory+Research&amp;client=PHSIRB&amp;proxystylesheet=PHSIRB&amp;output=xml_no_dtd&amp;site=PHSIRB&amp;submit=search</a:t>
            </a:r>
          </a:p>
        </p:txBody>
      </p:sp>
      <p:sp>
        <p:nvSpPr>
          <p:cNvPr id="23557" name="TextBox 4"/>
          <p:cNvSpPr txBox="1">
            <a:spLocks noChangeArrowheads="1"/>
          </p:cNvSpPr>
          <p:nvPr/>
        </p:nvSpPr>
        <p:spPr bwMode="auto">
          <a:xfrm>
            <a:off x="914400" y="14478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solidFill>
                  <a:srgbClr val="FFFF00"/>
                </a:solidFill>
              </a:rPr>
              <a:t>Participation of the Community</a:t>
            </a:r>
          </a:p>
        </p:txBody>
      </p:sp>
    </p:spTree>
    <p:extLst>
      <p:ext uri="{BB962C8B-B14F-4D97-AF65-F5344CB8AC3E}">
        <p14:creationId xmlns:p14="http://schemas.microsoft.com/office/powerpoint/2010/main" val="2748181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1143000"/>
          </a:xfrm>
        </p:spPr>
        <p:txBody>
          <a:bodyPr>
            <a:normAutofit fontScale="90000"/>
          </a:bodyPr>
          <a:lstStyle/>
          <a:p>
            <a:pPr>
              <a:defRPr/>
            </a:pPr>
            <a:r>
              <a:rPr lang="en-US" dirty="0" smtClean="0"/>
              <a:t>IRB Review of CBRP Projects</a:t>
            </a:r>
            <a:endParaRPr lang="en-US" dirty="0"/>
          </a:p>
        </p:txBody>
      </p:sp>
      <p:sp>
        <p:nvSpPr>
          <p:cNvPr id="3" name="Content Placeholder 2"/>
          <p:cNvSpPr>
            <a:spLocks noGrp="1"/>
          </p:cNvSpPr>
          <p:nvPr>
            <p:ph idx="1"/>
          </p:nvPr>
        </p:nvSpPr>
        <p:spPr>
          <a:xfrm>
            <a:off x="304800" y="1371600"/>
            <a:ext cx="8610600" cy="4038600"/>
          </a:xfrm>
        </p:spPr>
        <p:txBody>
          <a:bodyPr/>
          <a:lstStyle/>
          <a:p>
            <a:pPr>
              <a:defRPr/>
            </a:pPr>
            <a:endParaRPr lang="en-US" dirty="0" smtClean="0"/>
          </a:p>
          <a:p>
            <a:pPr>
              <a:defRPr/>
            </a:pPr>
            <a:endParaRPr lang="en-US" dirty="0" smtClean="0"/>
          </a:p>
          <a:p>
            <a:pPr>
              <a:defRPr/>
            </a:pPr>
            <a:r>
              <a:rPr lang="en-US" dirty="0" smtClean="0"/>
              <a:t>The risks and benefits to individuals and the community must be considered. Minimize risks and maximize benefits by: </a:t>
            </a:r>
          </a:p>
          <a:p>
            <a:pPr>
              <a:buFont typeface="Wingdings" panose="05000000000000000000" pitchFamily="2" charset="2"/>
              <a:buNone/>
              <a:defRPr/>
            </a:pPr>
            <a:r>
              <a:rPr lang="en-US" dirty="0" smtClean="0"/>
              <a:t>	*Using community collaborators to identify culturally appropriate perspectives.</a:t>
            </a:r>
          </a:p>
        </p:txBody>
      </p:sp>
      <p:sp>
        <p:nvSpPr>
          <p:cNvPr id="24580" name="TextBox 3"/>
          <p:cNvSpPr txBox="1">
            <a:spLocks noChangeArrowheads="1"/>
          </p:cNvSpPr>
          <p:nvPr/>
        </p:nvSpPr>
        <p:spPr bwMode="auto">
          <a:xfrm>
            <a:off x="381000" y="6012656"/>
            <a:ext cx="65227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dirty="0">
                <a:solidFill>
                  <a:schemeClr val="bg1"/>
                </a:solidFill>
              </a:rPr>
              <a:t>http://googleext.partners.org/search?q=Community+Based+Participatory+Research&amp;client=PHSIRB&amp;proxystylesheet=PHSIRB&amp;output=xml_no_dtd&amp;site=PHSIRB&amp;submit=search</a:t>
            </a:r>
          </a:p>
        </p:txBody>
      </p:sp>
      <p:sp>
        <p:nvSpPr>
          <p:cNvPr id="24581" name="TextBox 4"/>
          <p:cNvSpPr txBox="1">
            <a:spLocks noChangeArrowheads="1"/>
          </p:cNvSpPr>
          <p:nvPr/>
        </p:nvSpPr>
        <p:spPr bwMode="auto">
          <a:xfrm>
            <a:off x="609600" y="19050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solidFill>
                  <a:srgbClr val="FFFF00"/>
                </a:solidFill>
              </a:rPr>
              <a:t>Risks and Benefits</a:t>
            </a:r>
          </a:p>
        </p:txBody>
      </p:sp>
      <p:sp>
        <p:nvSpPr>
          <p:cNvPr id="24582" name="AutoShape 7" descr="data:image/jpeg;base64,/9j/4AAQSkZJRgABAQAAAQABAAD/2wCEAAkGBwgHBgkIBwgKCgkLDRYPDQwMDRsUFRAWIB0iIiAdHx8kKDQsJCYxJx8fLT0tMTU3Ojo6Iys/RD84QzQ5OjcBCgoKDQwNGg8PGjclHyU3Nzc3Nzc3Nzc3Nzc3Nzc3Nzc3Nzc3Nzc3Nzc3Nzc3Nzc3Nzc3Nzc3Nzc3Nzc3Nzc3N//AABEIAJwApwMBIgACEQEDEQH/xAAcAAEAAgMBAQEAAAAAAAAAAAAABgcBBAUCAwj/xABJEAABAwMCAQYJCAgCCwAAAAABAAIDBAURBhIhFDFBUYGRBxMiUmFxkqHRFRYjMkJVk7EzYmRygqKywSVDFyQmNFNUY2Vzo8L/xAAaAQEBAQEBAQEAAAAAAAAAAAAABQQDAgEG/8QALxEAAgIBAgQFAwMFAQAAAAAAAAECAxEEBSFScZESFTEyoRMUYVGBwSJBQnLwM//aAAwDAQACEQMRAD8AvFERAEREARFglAZRYyiAyiwmUBxqap36rr6bccMpIHAekukz/ZdkKHWyo3eEu7RZ4cjYO7Yf/pTELrbDwNflJ9znXPxJ9WZRYymVyOhlFjKZQGUREAREQBERAEREAWMjrWrdzK201rqd5ZMKeQxuHO1204PeqVk1BeKiPEt1rHNI5vGkflhbtHoJ6vPhaWDHqtbDTY8SzkuqtuFHQsMlZVwQM65ZA381Grj4QbRTZbSCasePMG1vef7ZVVPJe/dI5zn+c85Kx2hV6djrXGyWSVbvE3wgsEwrvCHd5yRSRU9K31eMI7Tw9y48uqr/ACnc+71Gf1Q1o7gAuOipQ0GmgsKCME9bqJvLkzt02rtQU79zbpK8ebK1rwe8ZUz0zryKvkFLdmMppz9SUH6Nx6j1H3KsU4HnXPUbZp7o4UcP8HujcL6pZbyvyS+zXmn/ANIU1e6RrYKmSSMPJ4YIAac/whdPUXhBfHO+nsjI3BpwamQZDv3R0j0lV70dCcOjmXh7XTKxSlxwsY6HpbjbGDjHhl57nZm1Zf5XEuu1QM9DA1oHcAvUOrtQwuBbdZnDqexjh72riItX2enxjwLsZ/ur858b7kxo/CLdoccrp6apb+qDGf7hSK3+ES1VGG1kc9I/rLd7e8fBVYiy27RpZ+ix0NNe6aiHq89S+KC7264DNFXU8x6QyQEj1jnC3chfnocCHDg4czhzhdKjvN4hkjhprnVsLnhoHjSRknHMcqZdsko8YT7lCreIyeJRL0ReRzr0oRaCIiAIiIDy9rXscx4y1wwR6FVOutNU7q+ls+l6cU9YymmrpnNc45awYZGcnhvcef0K1yRg8VENDD5Ur71qV+S2uqOT0pd0U8OWDHoLt7u1e4WTh7Xg8SrhP3LJjT+nNM3qyUNzgt42VULZMeMdwJHEHjzg5C6HzJ0993j8R/xWhow/JV5vum3jEcE/LKP0wzEkj+F4cPUQpgvf3F3O+55+hVyrsR75k6e+7x+I/wCKfMnT33ePxH/FSFE+4u533H0KuVdiPfMnT33ePxH/ABT5k6d+7x+I/wCKkKJ9xdzvuPoVcq7FMUFsopdcigfG40hqpI/FbzjADsDn9CsX5k6e+7x+I/4qvrS/HhAif/3CQd5cFcQVHcbLISh4ZNf0r+5g0Fdc4zyl7mR/5k6e+7x+I/4p8ydPfd4/Ef8AFSFFO+4u5n3N/wBCrlXYj3zJ0993j8R/xT5k6e+7x+I/4qQoeZPuLuZ9x9CrlXYr3XOnrNabA91uoALjVSMpaP6R5+lecA8/QMu7F89BadtjmVlDdacT3S0VpidO5zgZW8HxSYzji0jtBXWqx8teEOlpsbqSx0/KX9RqJctYOxgcf4gly/wXwg2+vztprzCaGfq8ezL4nest3t7Avjvtax4n3H0KuVdiX445WURcjqEREAREQEb1/cZbfpqoZRu211a5tFSY5/GynaCPVknsXWslthtFpo7dTNAipYWxN7BjKjtZ/jXhFpKT61LY4OVS9XKJRtjHYzce0KYICH6xJtN+sWoWnbEyY0FZ6YpiA0n914b7RUwXN1Ha473Y662SktbUwujDhztdjgR6QcHsWnoi6S3bTVHPVf73GDT1Q5sTRnY/3glAd5ERAFgrK8lAUra5P9tIH9dy/OQ/FXWFRdqePnHRSftzD/7Ar0CsbwsTr/1JW1PMZ9TKIijlUL5VNRHTU0tRM7bFEwve7qAGSvqoj4RHuq7fR6egeWz3qpFMcc4hHlSn2GkdqA9+DmCV9mmvNUwtqrzUOrXg87WOwI29jA3vK2teWuW66aqo6PhXU+2ppHdImjO5v5Y7V3oYmQxMiiaGsY0Na0dAHMF7QHPsF0ivVmornT/o6qFsgHVkcR2HgugodonFpvF700fJjp5+WUbcf5E3lHHqfvCmKAIiIAvlVTx0tPLUTuDIomF73HmAAySvqol4RpH1Nto7BTkia9VLaV2OdsP1pXeyCPW4IDPg5glfZpr1VxllVeah1Y9rudrDwjafUwN71LF4hiZDEyKIbWMaGtA6AOZe0AUPs4+Rde3S2k4prtGLhTDqlHkzDt8h3aVMFEPCIx1HR0GooWky2WpE79o4mB3kSj2Tn+FAS9F4hkZLG2SNwcxzQWuHMQeZe0AXh5w0nqGV7K+FU7ZTSu6mE+5F6nx+hRFsdi50T/2mI/zhX6OlfnyhO2ald1SRnuIX6DCt72sSr6EjaHmM+plERRCwFD7WBetf3K4nDqezxCgg9Ez8PlPdsHeu/qG6RWSy1tzqD9HSwukx1nHAdpwO1aGhbXLatNUkdUP9cnBqas9c0h3P95x2ICQIiICH6vPyRf7FqFoxEJfk+scOiKYjaT6BI1nepeFzdSWmO+WGutkpwKmFzA7zXY4HsOCtXRF2fedM0dTUDbVsBgqmHnZNGS147x70B3UREBg8yiFsBvXhAuNwPGls8Ioac9Bmfh8rh6hsb3qQX+6w2Sy1tzqP0dLC6QjrwOA7TwXD0235qaHjqroHvqNpq60sblzpZDudw9ZA9QCAliLiRajhdO+nnoK6nqGwumZFLEMyMBAO0gkEgkcM9K36+5U1BSVVTO8baWF00rWnLg1oyeHqQG4vjWU0VZSTUs7Q6KZhje09LSMFOVQ+L8Y6RjW7Q47nAYB5s9S+gcHAEEEHiDlARfwc1UnyHJaKpxNXZp3UEm7nc1n6N3qLC0qVKH1B+RfCJTy8RS36n8S89AqIgXNJ9LmEj+FS8cyAFat0O221buqB5/lK21z787bZLg7OMU0n9JXqPuR5l7WURAdoiPVtK/QrDloPWvz0ODPUF+gqZ26CN3WwH3K7vq41/v8AwRdmfCf7H1RFg8ygFwiOsz8q3qxabaN0c83LawdUMJDgD637R2FS9V9bbm/x+o9Xin5S3x7LfQRl+wPjjfsJ3YOA6RzjnHMApJRahDW1zb5DDbJKLxZlJqQ+Pa/O0h+B0gjBA96A7qLmO1BZ2CnLrpRAVLWugPj2/SBxwC3jxB615rdRWqj5a2Stp3T0UDppoGyt3ta0Z4jo5x3jrQHVKh9mPyNry6WtxxT3WMXCmHQJG4ZM0fyu7St+h1VSzvo4qvk8MtZ+iaypbIP0TZDk8Mc+Objz9K5GsK+kqLdQ6os9VDVCzVgklfBIHgwOG2Vpx+qQ7sCAnA5kXmN7ZI2vjIcxwBaR0hEBD9ZuF2vFj020tMc8/LKxv/Qi44PoLywd662saSW46ZuFHSDfNNFtaGvDSeI5j0KCa00hLbauS526IyUzhh2z60AznH7me5RHxjuGHuP8Sr6ba1qIeOFnwSr9ydE/DKBZV705Ux1FXyA1da2ptk0O6qqvGmOTewtDS8+SHDdnHA7RnmC0blZa+WrvAorYS+qirAZJ2x5+kjIaY5QQ4hztvkOBx1jaFBN7vPd7Sb3ee72lo8ilz/Bx86jyfJP57FWQUjqSppamt2VjKkVrfFSOlyxwxJG7g/YfJxwwC0ji3hLtLxzU9hoYauCKlmjj2mCLAawDmAGTjhjhk45sqkt7vPd7Sb3+e72k8ilz/A86jyFveEGilrNNzT0G019A9tbS9ZfGd23tG5vau1aLjBdbZSV9K4GKphbKzj0EZVHUFJWXGqZS0TJJZn/ZDuGOsnoCtnRulabTdA2OMNfUOHlv6GjzWjoCn63RR0uE55f6G3S6t6jio4RJFytUO26cuZ/ZZP6SuouPrA40vcz+zuCx1cbI9TXZwg+hSLvqOV/W47qCmd1xN/JUC/6p9Svqyu32iid1wM/pCv78uFb6/wAETZXxmuhurga4uz7RpmsnpiDWSAU9K09M0h2M95z2LvnmUH15pF12AuNAwPqosF0Jx9JjmIz9oe9QaoRnNRk8fktWzlCLlFZNuusBptAMsVFHyp8MMLCzeGmYte0v4kgAnDjz9K47rFXfS1VBbai3U7aiGUUDKmF8z3ND2ukBcXMBw5mATx2dBwoC8yse5rzI1zTtLXEgg9RCxvd5zvaVpbHJrKmiQ95S9YFhs03Wm3XJopQ2aptjo42zTMc8SumleWkjAH1283AdGcLy+wXJ1VW074qmVgdWTQzOmhEJMrXhrQAN5Pl4IdwGM9Sr7e7z3e0m93nu9pffIpc/wPOo8nyWTPZa1tU5xohURySPaWeOa0bXUbY8k5yBvaW5HHjnC39M26oktdwpLxTSspqlojayrMLpnMLNpD3R8HAcwJ44HFVNvd57vaWQZHOaxpe5zjhoBOSepfHsUlxc/gLeU/8AAtnweVcosTrVWy7qy0TvopS48XNafo3drC0ouVozQ0dK59yvEDTUzD9A7iAMYBf1nHcijWwhCbipZK1dkpRTawT/AG8MKIah0JQXB7p6B3Iqg8SGjMbj6W9HrCmCwV8qusql4oPDPtlULY+GayUxX6OvtC45onTsH24HBwPZz+5ct9tr43bX0NUD1GF3wV94RVob5eliUUyZPZ6W8ptFE09kutScQ22rcf8AxED3qRWjwe3Ope11yeyji6Wgh7z3cB3q1MJheLd61E1iOEe69pog8y4nOstjoLLT+JoYdufryO4vefSV0cLKKTKTk8v1KcYqKwjC4euHbdKXH0xY94XdUc8IBxpSux0hg/mC6ULNseqOd/8A5S6MpzoV56Zdu09bnddNH/SFRiu/SRzpm1k/8qz8lf332Q6sibL7p/sddYICyi/Nn6A4WoNLW2+AvnYYqkDAniwHdvQR61X900HeKNxNKxtbF0GNwa7taf7Eq3VjC2afX36fhB8P0Zj1Ghpv4yXEoaa1XKA4mt9Ww5xxhd8FiG13CZ2I6CrcfRA74K+kVDz23HsRi8mrz7mU/btDXyscDLAykjP25njPY0ce/Cn2nNI2+yYlGair/wCNIPq/ujo/NSLCLDqNx1GoWJPC/Bso0NNDzFcRhFlFhNoREQBERAEREARFhACuTqyn5Tpy4xdPiHOHrAyPyXVKhmvNUU9LRzWuke2SrmaWSbTkRNI459OOhd9NXOy2KguJx1FkK625+hVp4t4dIV+WmmFHbKWmaMCKFjO4KhDxyFb2jtUQXmkZTyvbHXxsAfGft4+03r/sr2+V2ShGSXBepF2ecIykm+LJQi8glel+aP0AREQBERAEREAREQBERAEREAWMhYecNceoZVP37wi36KpdT03JYBkjcyIk+8ldKq5Wy8MTnZYq4+JlwOe1jdz3Bo6ycKPXXWdkt29vKhUSt+xT+Xx6s8w71TNdfrnXuzXVck/oe847s4WqKt+Pqs7irFG0wfG2XYl3blP0rj3JvfNdXK5NdFRjkMB8x2XuHpd0dneor6ennWlyuTH1W9ycsk81vcVboroojitYJF0r7nmbybq9Me5kjZGOcx7TlrmnBB9C0OWSea3uKcsk81vcV3dsHwZyVU08on9k8IFdRtZDc4+WxDh4wYbIP7H3etTe1ass1zLWw1jY5Xf5U3kO7M8/YqJ5ZJ5re5HVb84LWH1hSdRtmmt4w/pf/f2KVOv1NfCXFH6SDgRkcR1pkL890OpbvbscirpYgPshxLfZOQpjpDX15uVfBS1jaWRr5A0v8WQ73HHuUbUbfOlZymitRrY2vGMMtRERYDYEREARE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2458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349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IRB Review of CBRP Projects</a:t>
            </a:r>
            <a:endParaRPr lang="en-US" dirty="0"/>
          </a:p>
        </p:txBody>
      </p:sp>
      <p:sp>
        <p:nvSpPr>
          <p:cNvPr id="3" name="Content Placeholder 2"/>
          <p:cNvSpPr>
            <a:spLocks noGrp="1"/>
          </p:cNvSpPr>
          <p:nvPr>
            <p:ph idx="1"/>
          </p:nvPr>
        </p:nvSpPr>
        <p:spPr>
          <a:xfrm>
            <a:off x="228600" y="1295400"/>
            <a:ext cx="8915400" cy="4038600"/>
          </a:xfrm>
        </p:spPr>
        <p:txBody>
          <a:bodyPr>
            <a:normAutofit fontScale="92500"/>
          </a:bodyPr>
          <a:lstStyle/>
          <a:p>
            <a:pPr>
              <a:defRPr/>
            </a:pPr>
            <a:endParaRPr lang="en-US" dirty="0" smtClean="0"/>
          </a:p>
          <a:p>
            <a:pPr>
              <a:defRPr/>
            </a:pPr>
            <a:endParaRPr lang="en-US" dirty="0" smtClean="0"/>
          </a:p>
          <a:p>
            <a:pPr>
              <a:buFont typeface="Wingdings" panose="05000000000000000000" pitchFamily="2" charset="2"/>
              <a:buNone/>
              <a:defRPr/>
            </a:pPr>
            <a:r>
              <a:rPr lang="en-US" dirty="0" smtClean="0"/>
              <a:t>	*Capacity building within the community to empower</a:t>
            </a:r>
          </a:p>
          <a:p>
            <a:pPr>
              <a:buFont typeface="Wingdings" panose="05000000000000000000" pitchFamily="2" charset="2"/>
              <a:buNone/>
              <a:defRPr/>
            </a:pPr>
            <a:r>
              <a:rPr lang="en-US" dirty="0" smtClean="0"/>
              <a:t>    *Investigators need to consider the methods used to be sure they are sensitive and appropriate to the various communities(literacy, language barriers, cultural sensitivities)</a:t>
            </a:r>
            <a:endParaRPr lang="en-US" dirty="0"/>
          </a:p>
        </p:txBody>
      </p:sp>
      <p:sp>
        <p:nvSpPr>
          <p:cNvPr id="25604" name="TextBox 3"/>
          <p:cNvSpPr txBox="1">
            <a:spLocks noChangeArrowheads="1"/>
          </p:cNvSpPr>
          <p:nvPr/>
        </p:nvSpPr>
        <p:spPr bwMode="auto">
          <a:xfrm>
            <a:off x="381000" y="5918835"/>
            <a:ext cx="65989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dirty="0">
                <a:solidFill>
                  <a:schemeClr val="bg1"/>
                </a:solidFill>
              </a:rPr>
              <a:t>http://googleext.partners.org/search?q=Community+Based+Participatory+Research&amp;client=PHSIRB&amp;proxystylesheet=PHSIRB&amp;output=xml_no_dtd&amp;site=PHSIRB&amp;submit=search</a:t>
            </a:r>
          </a:p>
        </p:txBody>
      </p:sp>
      <p:sp>
        <p:nvSpPr>
          <p:cNvPr id="25605" name="TextBox 4"/>
          <p:cNvSpPr txBox="1">
            <a:spLocks noChangeArrowheads="1"/>
          </p:cNvSpPr>
          <p:nvPr/>
        </p:nvSpPr>
        <p:spPr bwMode="auto">
          <a:xfrm>
            <a:off x="914400" y="14478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solidFill>
                  <a:srgbClr val="FFFF00"/>
                </a:solidFill>
              </a:rPr>
              <a:t>Risks and Benefits</a:t>
            </a:r>
          </a:p>
        </p:txBody>
      </p:sp>
    </p:spTree>
    <p:extLst>
      <p:ext uri="{BB962C8B-B14F-4D97-AF65-F5344CB8AC3E}">
        <p14:creationId xmlns:p14="http://schemas.microsoft.com/office/powerpoint/2010/main" val="1793924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normAutofit fontScale="90000"/>
          </a:bodyPr>
          <a:lstStyle/>
          <a:p>
            <a:pPr>
              <a:defRPr/>
            </a:pPr>
            <a:r>
              <a:rPr lang="en-US" dirty="0" smtClean="0"/>
              <a:t>IRB Review of CBRP Projects</a:t>
            </a:r>
            <a:endParaRPr lang="en-US" dirty="0"/>
          </a:p>
        </p:txBody>
      </p:sp>
      <p:sp>
        <p:nvSpPr>
          <p:cNvPr id="3" name="Content Placeholder 2"/>
          <p:cNvSpPr>
            <a:spLocks noGrp="1"/>
          </p:cNvSpPr>
          <p:nvPr>
            <p:ph idx="1"/>
          </p:nvPr>
        </p:nvSpPr>
        <p:spPr>
          <a:xfrm>
            <a:off x="0" y="1828800"/>
            <a:ext cx="8915400" cy="4038600"/>
          </a:xfrm>
        </p:spPr>
        <p:txBody>
          <a:bodyPr>
            <a:normAutofit lnSpcReduction="10000"/>
          </a:bodyPr>
          <a:lstStyle/>
          <a:p>
            <a:pPr>
              <a:defRPr/>
            </a:pPr>
            <a:endParaRPr lang="en-US" dirty="0" smtClean="0"/>
          </a:p>
          <a:p>
            <a:pPr>
              <a:defRPr/>
            </a:pPr>
            <a:endParaRPr lang="en-US" dirty="0" smtClean="0"/>
          </a:p>
          <a:p>
            <a:pPr>
              <a:defRPr/>
            </a:pPr>
            <a:r>
              <a:rPr lang="en-US" dirty="0" smtClean="0"/>
              <a:t>If members in the community will be involved in recruitment and/or data collection has education /training been provided?</a:t>
            </a:r>
          </a:p>
          <a:p>
            <a:pPr>
              <a:defRPr/>
            </a:pPr>
            <a:r>
              <a:rPr lang="en-US" dirty="0" smtClean="0"/>
              <a:t>How are barriers to community participation in planning and implementing the research being addressed? </a:t>
            </a:r>
          </a:p>
        </p:txBody>
      </p:sp>
      <p:sp>
        <p:nvSpPr>
          <p:cNvPr id="26628" name="TextBox 3"/>
          <p:cNvSpPr txBox="1">
            <a:spLocks noChangeArrowheads="1"/>
          </p:cNvSpPr>
          <p:nvPr/>
        </p:nvSpPr>
        <p:spPr bwMode="auto">
          <a:xfrm>
            <a:off x="381000" y="6096000"/>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dirty="0">
                <a:solidFill>
                  <a:schemeClr val="bg1"/>
                </a:solidFill>
              </a:rPr>
              <a:t>http://googleext.partners.org/search?q=Community+Based+Participatory+Research&amp;client=PHSIRB&amp;proxystylesheet=PHSIRB&amp;output=xml_no_dtd&amp;site=PHSIRB&amp;submit=search</a:t>
            </a:r>
          </a:p>
        </p:txBody>
      </p:sp>
      <p:sp>
        <p:nvSpPr>
          <p:cNvPr id="26629" name="TextBox 4"/>
          <p:cNvSpPr txBox="1">
            <a:spLocks noChangeArrowheads="1"/>
          </p:cNvSpPr>
          <p:nvPr/>
        </p:nvSpPr>
        <p:spPr bwMode="auto">
          <a:xfrm>
            <a:off x="533400" y="2286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solidFill>
                  <a:srgbClr val="FFFF00"/>
                </a:solidFill>
              </a:rPr>
              <a:t>Capacity Building Opportunities </a:t>
            </a:r>
          </a:p>
        </p:txBody>
      </p:sp>
      <p:pic>
        <p:nvPicPr>
          <p:cNvPr id="26630" name="Picture 7" descr="http://www.createthefuture.com/Capacity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146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144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274638"/>
            <a:ext cx="8229600" cy="868362"/>
          </a:xfrm>
        </p:spPr>
        <p:txBody>
          <a:bodyPr>
            <a:normAutofit fontScale="90000"/>
          </a:bodyPr>
          <a:lstStyle/>
          <a:p>
            <a:pPr eaLnBrk="1" hangingPunct="1">
              <a:defRPr/>
            </a:pPr>
            <a:r>
              <a:rPr lang="en-US" sz="3600" dirty="0" smtClean="0"/>
              <a:t>Example of a CBPR Project: </a:t>
            </a:r>
            <a:br>
              <a:rPr lang="en-US" sz="3600" dirty="0" smtClean="0"/>
            </a:br>
            <a:endParaRPr lang="en-US" sz="3600" dirty="0" smtClean="0"/>
          </a:p>
        </p:txBody>
      </p:sp>
      <p:sp>
        <p:nvSpPr>
          <p:cNvPr id="25603" name="Rectangle 3"/>
          <p:cNvSpPr>
            <a:spLocks noGrp="1" noChangeArrowheads="1"/>
          </p:cNvSpPr>
          <p:nvPr>
            <p:ph type="body" idx="1"/>
          </p:nvPr>
        </p:nvSpPr>
        <p:spPr>
          <a:xfrm>
            <a:off x="457200" y="2072958"/>
            <a:ext cx="8229600" cy="4525962"/>
          </a:xfrm>
        </p:spPr>
        <p:txBody>
          <a:bodyPr>
            <a:normAutofit fontScale="92500"/>
          </a:bodyPr>
          <a:lstStyle/>
          <a:p>
            <a:pPr eaLnBrk="1" hangingPunct="1">
              <a:lnSpc>
                <a:spcPct val="90000"/>
              </a:lnSpc>
              <a:defRPr/>
            </a:pPr>
            <a:r>
              <a:rPr lang="en-US" dirty="0" smtClean="0"/>
              <a:t>Funded by the Centers for Disease Control and Prevention (CDC)</a:t>
            </a:r>
          </a:p>
          <a:p>
            <a:pPr eaLnBrk="1" hangingPunct="1">
              <a:lnSpc>
                <a:spcPct val="90000"/>
              </a:lnSpc>
              <a:buFont typeface="Wingdings" panose="05000000000000000000" pitchFamily="2" charset="2"/>
              <a:buNone/>
              <a:defRPr/>
            </a:pPr>
            <a:r>
              <a:rPr lang="en-US" dirty="0" smtClean="0"/>
              <a:t>	Purpose: To decrease health disparities in the African American and Latino communities in Multnomah County, Oregon</a:t>
            </a:r>
          </a:p>
          <a:p>
            <a:pPr eaLnBrk="1" hangingPunct="1">
              <a:lnSpc>
                <a:spcPct val="90000"/>
              </a:lnSpc>
              <a:buFont typeface="Wingdings" panose="05000000000000000000" pitchFamily="2" charset="2"/>
              <a:buNone/>
              <a:defRPr/>
            </a:pPr>
            <a:r>
              <a:rPr lang="en-US" dirty="0" smtClean="0"/>
              <a:t>	Key Strategies: Popular Education, Community Health Workers, CBPR</a:t>
            </a:r>
          </a:p>
          <a:p>
            <a:pPr eaLnBrk="1" hangingPunct="1">
              <a:lnSpc>
                <a:spcPct val="90000"/>
              </a:lnSpc>
              <a:buFont typeface="Wingdings" panose="05000000000000000000" pitchFamily="2" charset="2"/>
              <a:buNone/>
              <a:defRPr/>
            </a:pPr>
            <a:r>
              <a:rPr lang="en-US" dirty="0" smtClean="0"/>
              <a:t>	Partners: Latino Network, Emmanuel Community Services, PSU, OHSU</a:t>
            </a:r>
            <a:r>
              <a:rPr lang="en-US" dirty="0" smtClean="0"/>
              <a:t>,  MCHD</a:t>
            </a:r>
            <a:endParaRPr lang="en-US" dirty="0" smtClean="0"/>
          </a:p>
        </p:txBody>
      </p:sp>
      <p:sp>
        <p:nvSpPr>
          <p:cNvPr id="27652" name="Rectangle 3"/>
          <p:cNvSpPr>
            <a:spLocks noChangeArrowheads="1"/>
          </p:cNvSpPr>
          <p:nvPr/>
        </p:nvSpPr>
        <p:spPr bwMode="auto">
          <a:xfrm>
            <a:off x="304800" y="1158240"/>
            <a:ext cx="665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b="1" dirty="0" err="1">
                <a:solidFill>
                  <a:schemeClr val="bg1"/>
                </a:solidFill>
              </a:rPr>
              <a:t>Poder</a:t>
            </a:r>
            <a:r>
              <a:rPr lang="en-US" altLang="en-US" sz="3600" b="1" dirty="0">
                <a:solidFill>
                  <a:schemeClr val="bg1"/>
                </a:solidFill>
              </a:rPr>
              <a:t> </a:t>
            </a:r>
            <a:r>
              <a:rPr lang="en-US" altLang="en-US" sz="3600" b="1" dirty="0" err="1">
                <a:solidFill>
                  <a:schemeClr val="bg1"/>
                </a:solidFill>
              </a:rPr>
              <a:t>es</a:t>
            </a:r>
            <a:r>
              <a:rPr lang="en-US" altLang="en-US" sz="3600" b="1" dirty="0">
                <a:solidFill>
                  <a:schemeClr val="bg1"/>
                </a:solidFill>
              </a:rPr>
              <a:t> </a:t>
            </a:r>
            <a:r>
              <a:rPr lang="en-US" altLang="en-US" sz="3600" b="1" dirty="0" err="1">
                <a:solidFill>
                  <a:schemeClr val="bg1"/>
                </a:solidFill>
              </a:rPr>
              <a:t>Salud</a:t>
            </a:r>
            <a:r>
              <a:rPr lang="en-US" altLang="en-US" sz="3600" b="1" dirty="0">
                <a:solidFill>
                  <a:schemeClr val="bg1"/>
                </a:solidFill>
              </a:rPr>
              <a:t>/Power for Health</a:t>
            </a:r>
          </a:p>
        </p:txBody>
      </p:sp>
    </p:spTree>
    <p:extLst>
      <p:ext uri="{BB962C8B-B14F-4D97-AF65-F5344CB8AC3E}">
        <p14:creationId xmlns:p14="http://schemas.microsoft.com/office/powerpoint/2010/main" val="3071473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Bibliography</a:t>
            </a:r>
            <a:endParaRPr lang="en-US" dirty="0"/>
          </a:p>
        </p:txBody>
      </p:sp>
      <p:sp>
        <p:nvSpPr>
          <p:cNvPr id="3" name="Content Placeholder 2"/>
          <p:cNvSpPr>
            <a:spLocks noGrp="1"/>
          </p:cNvSpPr>
          <p:nvPr>
            <p:ph idx="1"/>
          </p:nvPr>
        </p:nvSpPr>
        <p:spPr>
          <a:xfrm>
            <a:off x="457200" y="1600200"/>
            <a:ext cx="8686800" cy="5257800"/>
          </a:xfrm>
        </p:spPr>
        <p:txBody>
          <a:bodyPr>
            <a:normAutofit lnSpcReduction="10000"/>
          </a:bodyPr>
          <a:lstStyle/>
          <a:p>
            <a:pPr>
              <a:buFont typeface="Wingdings" panose="05000000000000000000" pitchFamily="2" charset="2"/>
              <a:buNone/>
              <a:defRPr/>
            </a:pPr>
            <a:r>
              <a:rPr lang="en-US" sz="2800" dirty="0" smtClean="0"/>
              <a:t>* Agency for Healthcare Research and Quality</a:t>
            </a:r>
          </a:p>
          <a:p>
            <a:pPr>
              <a:buFont typeface="Wingdings" panose="05000000000000000000" pitchFamily="2" charset="2"/>
              <a:buNone/>
              <a:defRPr/>
            </a:pPr>
            <a:r>
              <a:rPr lang="en-US" sz="2800" dirty="0" smtClean="0"/>
              <a:t>  Advancing Excellence in Health Care -  </a:t>
            </a:r>
            <a:r>
              <a:rPr lang="en-US" sz="2800" dirty="0" smtClean="0">
                <a:hlinkClick r:id="rId3"/>
              </a:rPr>
              <a:t>www.ahrq.gov</a:t>
            </a:r>
            <a:endParaRPr lang="en-US" sz="2800" dirty="0" smtClean="0"/>
          </a:p>
          <a:p>
            <a:pPr>
              <a:buFont typeface="Wingdings" panose="05000000000000000000" pitchFamily="2" charset="2"/>
              <a:buNone/>
              <a:defRPr/>
            </a:pPr>
            <a:r>
              <a:rPr lang="en-US" sz="2800" dirty="0" smtClean="0"/>
              <a:t>*The Detroit Community-Academic Urban Research Center-  </a:t>
            </a:r>
            <a:r>
              <a:rPr lang="en-US" sz="2800" dirty="0" smtClean="0">
                <a:hlinkClick r:id="rId4"/>
              </a:rPr>
              <a:t>http://www.detroiturc.org/</a:t>
            </a:r>
            <a:endParaRPr lang="en-US" sz="2800" dirty="0" smtClean="0"/>
          </a:p>
          <a:p>
            <a:pPr>
              <a:buFont typeface="Wingdings" panose="05000000000000000000" pitchFamily="2" charset="2"/>
              <a:buNone/>
              <a:defRPr/>
            </a:pPr>
            <a:r>
              <a:rPr lang="en-US" sz="2800" dirty="0" smtClean="0"/>
              <a:t>*Developing and Sustaining Community-Based Participatory Research Partnership: A Skill-Building Curriculum - </a:t>
            </a:r>
            <a:r>
              <a:rPr lang="en-US" sz="2800" dirty="0" smtClean="0">
                <a:hlinkClick r:id="rId5"/>
              </a:rPr>
              <a:t>http://depts.washington.edu/ccph/cbpr/index.php</a:t>
            </a:r>
            <a:endParaRPr lang="en-US" sz="2800" dirty="0" smtClean="0"/>
          </a:p>
          <a:p>
            <a:pPr>
              <a:buFont typeface="Wingdings" panose="05000000000000000000" pitchFamily="2" charset="2"/>
              <a:buNone/>
              <a:defRPr/>
            </a:pPr>
            <a:r>
              <a:rPr lang="en-US" sz="2800" dirty="0" smtClean="0"/>
              <a:t>* Israel ET Al, 1998. Review Of Community-based</a:t>
            </a:r>
          </a:p>
          <a:p>
            <a:pPr>
              <a:buFont typeface="Wingdings" panose="05000000000000000000" pitchFamily="2" charset="2"/>
              <a:buNone/>
              <a:defRPr/>
            </a:pPr>
            <a:r>
              <a:rPr lang="en-US" sz="2800" dirty="0" smtClean="0"/>
              <a:t>   Research: Assessing Partnership Approaches To Improve Public Health</a:t>
            </a:r>
            <a:r>
              <a:rPr lang="en-US" sz="2800" i="1" dirty="0" smtClean="0"/>
              <a:t> Public Health. 19:173–202</a:t>
            </a:r>
            <a:endParaRPr lang="en-US" sz="2800" dirty="0" smtClean="0"/>
          </a:p>
          <a:p>
            <a:pPr>
              <a:buFont typeface="Arial" pitchFamily="34" charset="0"/>
              <a:buChar char="•"/>
              <a:defRPr/>
            </a:pPr>
            <a:endParaRPr lang="en-US" sz="2800" dirty="0"/>
          </a:p>
        </p:txBody>
      </p:sp>
    </p:spTree>
    <p:extLst>
      <p:ext uri="{BB962C8B-B14F-4D97-AF65-F5344CB8AC3E}">
        <p14:creationId xmlns:p14="http://schemas.microsoft.com/office/powerpoint/2010/main" val="4183739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971800" y="533400"/>
            <a:ext cx="6781800" cy="685800"/>
          </a:xfrm>
        </p:spPr>
        <p:txBody>
          <a:bodyPr>
            <a:normAutofit fontScale="90000"/>
          </a:bodyPr>
          <a:lstStyle/>
          <a:p>
            <a:pPr eaLnBrk="1" hangingPunct="1">
              <a:defRPr/>
            </a:pPr>
            <a:r>
              <a:rPr lang="en-US" dirty="0" smtClean="0"/>
              <a:t>What is CBPR? </a:t>
            </a:r>
          </a:p>
        </p:txBody>
      </p:sp>
      <p:sp>
        <p:nvSpPr>
          <p:cNvPr id="17411" name="Rectangle 3"/>
          <p:cNvSpPr>
            <a:spLocks noGrp="1" noChangeArrowheads="1"/>
          </p:cNvSpPr>
          <p:nvPr>
            <p:ph type="body" idx="1"/>
          </p:nvPr>
        </p:nvSpPr>
        <p:spPr>
          <a:xfrm>
            <a:off x="685800" y="2362200"/>
            <a:ext cx="8458200" cy="4495800"/>
          </a:xfrm>
        </p:spPr>
        <p:txBody>
          <a:bodyPr/>
          <a:lstStyle/>
          <a:p>
            <a:pPr eaLnBrk="1" hangingPunct="1">
              <a:lnSpc>
                <a:spcPct val="90000"/>
              </a:lnSpc>
              <a:buFont typeface="Wingdings" panose="05000000000000000000" pitchFamily="2" charset="2"/>
              <a:buNone/>
              <a:defRPr/>
            </a:pPr>
            <a:r>
              <a:rPr lang="en-US" dirty="0" smtClean="0"/>
              <a:t>	“A collaborative approach to research that equitably involves all partners in the research process and recognizes the unique strengths that each brings.” CBPR begins with a research topic of importance to the community and has the aim of combining knowledge with action and achieving social change…”</a:t>
            </a:r>
          </a:p>
          <a:p>
            <a:pPr eaLnBrk="1" hangingPunct="1">
              <a:lnSpc>
                <a:spcPct val="90000"/>
              </a:lnSpc>
              <a:buFont typeface="Wingdings" panose="05000000000000000000" pitchFamily="2" charset="2"/>
              <a:buNone/>
              <a:defRPr/>
            </a:pPr>
            <a:r>
              <a:rPr lang="en-US" dirty="0" smtClean="0"/>
              <a:t>	</a:t>
            </a:r>
          </a:p>
          <a:p>
            <a:pPr eaLnBrk="1" hangingPunct="1">
              <a:lnSpc>
                <a:spcPct val="90000"/>
              </a:lnSpc>
              <a:buFont typeface="Wingdings" panose="05000000000000000000" pitchFamily="2" charset="2"/>
              <a:buNone/>
              <a:defRPr/>
            </a:pPr>
            <a:r>
              <a:rPr lang="en-US" sz="2000" dirty="0" smtClean="0"/>
              <a:t>W.K. Kellogg Foundation (2001)- Community Health Scholars Program </a:t>
            </a:r>
          </a:p>
          <a:p>
            <a:pPr eaLnBrk="1" hangingPunct="1">
              <a:lnSpc>
                <a:spcPct val="90000"/>
              </a:lnSpc>
              <a:buFont typeface="Wingdings" panose="05000000000000000000" pitchFamily="2" charset="2"/>
              <a:buNone/>
              <a:defRPr/>
            </a:pPr>
            <a:endParaRPr lang="en-US" dirty="0" smtClean="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38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81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419600" y="762000"/>
            <a:ext cx="4267200" cy="1295400"/>
          </a:xfrm>
        </p:spPr>
        <p:txBody>
          <a:bodyPr/>
          <a:lstStyle/>
          <a:p>
            <a:pPr eaLnBrk="1" hangingPunct="1">
              <a:defRPr/>
            </a:pPr>
            <a:r>
              <a:rPr lang="en-US" sz="5100" dirty="0" smtClean="0">
                <a:solidFill>
                  <a:schemeClr val="tx1"/>
                </a:solidFill>
              </a:rPr>
              <a:t>CBPR History</a:t>
            </a:r>
          </a:p>
        </p:txBody>
      </p:sp>
      <p:sp>
        <p:nvSpPr>
          <p:cNvPr id="6147" name="TextBox 4"/>
          <p:cNvSpPr txBox="1">
            <a:spLocks noChangeArrowheads="1"/>
          </p:cNvSpPr>
          <p:nvPr/>
        </p:nvSpPr>
        <p:spPr bwMode="auto">
          <a:xfrm>
            <a:off x="533400" y="2819400"/>
            <a:ext cx="792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dirty="0">
                <a:solidFill>
                  <a:schemeClr val="bg1"/>
                </a:solidFill>
              </a:rPr>
              <a:t>Kurt Lewin  (1940s) –Action Research  needed to overcome Social  inequalities. </a:t>
            </a:r>
          </a:p>
          <a:p>
            <a:endParaRPr lang="en-US" altLang="en-US" sz="3600" dirty="0">
              <a:solidFill>
                <a:schemeClr val="bg1"/>
              </a:solidFill>
            </a:endParaRPr>
          </a:p>
          <a:p>
            <a:r>
              <a:rPr lang="en-US" altLang="en-US" sz="3600" dirty="0">
                <a:solidFill>
                  <a:schemeClr val="bg1"/>
                </a:solidFill>
              </a:rPr>
              <a:t>Paulo Freire  (1970s)  - Communities identify their own problems and solutions. </a:t>
            </a:r>
          </a:p>
          <a:p>
            <a:endParaRPr lang="en-US" altLang="en-US" sz="3600" dirty="0">
              <a:solidFill>
                <a:schemeClr val="bg1"/>
              </a:solidFill>
            </a:endParaRPr>
          </a:p>
          <a:p>
            <a:r>
              <a:rPr lang="en-US" altLang="en-US" sz="3600" dirty="0">
                <a:solidFill>
                  <a:schemeClr val="bg1"/>
                </a:solidFill>
              </a:rPr>
              <a:t>  </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57600" cy="21764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924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048000" y="274638"/>
            <a:ext cx="5638800" cy="1143000"/>
          </a:xfrm>
        </p:spPr>
        <p:txBody>
          <a:bodyPr/>
          <a:lstStyle/>
          <a:p>
            <a:pPr eaLnBrk="1" hangingPunct="1">
              <a:defRPr/>
            </a:pPr>
            <a:r>
              <a:rPr lang="en-US" dirty="0" smtClean="0"/>
              <a:t>Why use CBPR? </a:t>
            </a:r>
          </a:p>
        </p:txBody>
      </p:sp>
      <p:sp>
        <p:nvSpPr>
          <p:cNvPr id="20483" name="Rectangle 3"/>
          <p:cNvSpPr>
            <a:spLocks noGrp="1" noChangeArrowheads="1"/>
          </p:cNvSpPr>
          <p:nvPr>
            <p:ph type="body" idx="1"/>
          </p:nvPr>
        </p:nvSpPr>
        <p:spPr>
          <a:xfrm>
            <a:off x="0" y="2332038"/>
            <a:ext cx="9144000" cy="4525962"/>
          </a:xfrm>
        </p:spPr>
        <p:txBody>
          <a:bodyPr/>
          <a:lstStyle/>
          <a:p>
            <a:pPr eaLnBrk="1" hangingPunct="1">
              <a:lnSpc>
                <a:spcPct val="90000"/>
              </a:lnSpc>
              <a:defRPr/>
            </a:pPr>
            <a:r>
              <a:rPr lang="en-US" sz="2800" dirty="0" smtClean="0"/>
              <a:t>Traditional research approaches have failed to eliminate health disparities.</a:t>
            </a:r>
          </a:p>
          <a:p>
            <a:pPr eaLnBrk="1" hangingPunct="1">
              <a:lnSpc>
                <a:spcPct val="90000"/>
              </a:lnSpc>
              <a:defRPr/>
            </a:pPr>
            <a:r>
              <a:rPr lang="en-US" sz="2800" dirty="0" smtClean="0"/>
              <a:t>Community members are tired of having research “done to” them rather than with them. </a:t>
            </a:r>
          </a:p>
          <a:p>
            <a:pPr eaLnBrk="1" hangingPunct="1">
              <a:lnSpc>
                <a:spcPct val="90000"/>
              </a:lnSpc>
              <a:defRPr/>
            </a:pPr>
            <a:r>
              <a:rPr lang="en-US" sz="2800" dirty="0" smtClean="0"/>
              <a:t>Community members want research to have concrete, positive outcomes.</a:t>
            </a:r>
          </a:p>
          <a:p>
            <a:pPr eaLnBrk="1" hangingPunct="1">
              <a:lnSpc>
                <a:spcPct val="90000"/>
              </a:lnSpc>
              <a:defRPr/>
            </a:pPr>
            <a:r>
              <a:rPr lang="en-US" sz="2800" dirty="0" smtClean="0"/>
              <a:t>Community involvement can produce more valid and reliable results.</a:t>
            </a:r>
          </a:p>
          <a:p>
            <a:pPr eaLnBrk="1" hangingPunct="1">
              <a:lnSpc>
                <a:spcPct val="90000"/>
              </a:lnSpc>
              <a:defRPr/>
            </a:pPr>
            <a:r>
              <a:rPr lang="en-US" sz="2800" dirty="0" smtClean="0"/>
              <a:t>Mutual trust and respect can result in increased participation in research.</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1800" cy="2178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23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048000" y="274638"/>
            <a:ext cx="5638800" cy="1143000"/>
          </a:xfrm>
        </p:spPr>
        <p:txBody>
          <a:bodyPr/>
          <a:lstStyle/>
          <a:p>
            <a:pPr eaLnBrk="1" hangingPunct="1">
              <a:defRPr/>
            </a:pPr>
            <a:r>
              <a:rPr lang="en-US" dirty="0" smtClean="0"/>
              <a:t>Purpose of CBPR</a:t>
            </a:r>
          </a:p>
        </p:txBody>
      </p:sp>
      <p:sp>
        <p:nvSpPr>
          <p:cNvPr id="19459" name="Rectangle 3"/>
          <p:cNvSpPr>
            <a:spLocks noGrp="1" noChangeArrowheads="1"/>
          </p:cNvSpPr>
          <p:nvPr>
            <p:ph type="body" idx="1"/>
          </p:nvPr>
        </p:nvSpPr>
        <p:spPr>
          <a:xfrm>
            <a:off x="381000" y="2819400"/>
            <a:ext cx="8229600" cy="4038600"/>
          </a:xfrm>
        </p:spPr>
        <p:txBody>
          <a:bodyPr>
            <a:normAutofit lnSpcReduction="10000"/>
          </a:bodyPr>
          <a:lstStyle/>
          <a:p>
            <a:pPr lvl="1" eaLnBrk="1" hangingPunct="1">
              <a:buFont typeface="Wingdings" panose="05000000000000000000" pitchFamily="2" charset="2"/>
              <a:buNone/>
              <a:defRPr/>
            </a:pPr>
            <a:r>
              <a:rPr lang="en-US" dirty="0" smtClean="0"/>
              <a:t>	“The intent in CBPR is to transform research from a relationship where researchers </a:t>
            </a:r>
            <a:r>
              <a:rPr lang="en-US" i="1" dirty="0" smtClean="0"/>
              <a:t>act upon </a:t>
            </a:r>
            <a:r>
              <a:rPr lang="en-US" dirty="0" smtClean="0"/>
              <a:t>a community to answer a research question to one where researchers </a:t>
            </a:r>
            <a:r>
              <a:rPr lang="en-US" i="1" dirty="0" smtClean="0"/>
              <a:t>work side by side</a:t>
            </a:r>
            <a:r>
              <a:rPr lang="en-US" dirty="0" smtClean="0"/>
              <a:t> with community members to define the questions and methods, implement the research, disseminate the findings and apply them.” </a:t>
            </a:r>
          </a:p>
          <a:p>
            <a:pPr lvl="1" eaLnBrk="1" hangingPunct="1">
              <a:buFont typeface="Wingdings" panose="05000000000000000000" pitchFamily="2" charset="2"/>
              <a:buNone/>
              <a:defRPr/>
            </a:pPr>
            <a:r>
              <a:rPr lang="en-US" dirty="0" smtClean="0"/>
              <a:t>                                                                         	</a:t>
            </a:r>
            <a:r>
              <a:rPr lang="en-US" sz="2000" dirty="0" smtClean="0"/>
              <a:t>(CCPH CBPR curriculum, 2006)</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24200" cy="23288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97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95600" y="274638"/>
            <a:ext cx="5791200" cy="1143000"/>
          </a:xfrm>
        </p:spPr>
        <p:txBody>
          <a:bodyPr/>
          <a:lstStyle/>
          <a:p>
            <a:pPr eaLnBrk="1" hangingPunct="1">
              <a:defRPr/>
            </a:pPr>
            <a:r>
              <a:rPr lang="en-US" sz="3600" dirty="0" smtClean="0"/>
              <a:t>Key Principles of CBPR</a:t>
            </a:r>
          </a:p>
        </p:txBody>
      </p:sp>
      <p:sp>
        <p:nvSpPr>
          <p:cNvPr id="6147" name="Rectangle 3"/>
          <p:cNvSpPr>
            <a:spLocks noGrp="1" noChangeArrowheads="1"/>
          </p:cNvSpPr>
          <p:nvPr>
            <p:ph type="body" idx="1"/>
          </p:nvPr>
        </p:nvSpPr>
        <p:spPr>
          <a:xfrm>
            <a:off x="228600" y="1524000"/>
            <a:ext cx="8229600" cy="4525963"/>
          </a:xfrm>
        </p:spPr>
        <p:txBody>
          <a:bodyPr>
            <a:normAutofit fontScale="92500" lnSpcReduction="10000"/>
          </a:bodyPr>
          <a:lstStyle/>
          <a:p>
            <a:pPr marL="609600" indent="-609600" eaLnBrk="1" hangingPunct="1">
              <a:lnSpc>
                <a:spcPct val="80000"/>
              </a:lnSpc>
              <a:buFontTx/>
              <a:buAutoNum type="arabicPeriod"/>
              <a:defRPr/>
            </a:pPr>
            <a:endParaRPr lang="en-US" sz="2800" dirty="0" smtClean="0"/>
          </a:p>
          <a:p>
            <a:pPr>
              <a:defRPr/>
            </a:pPr>
            <a:r>
              <a:rPr lang="en-US" sz="2800" dirty="0" smtClean="0"/>
              <a:t>Recognizes community as a unit of identity</a:t>
            </a:r>
          </a:p>
          <a:p>
            <a:pPr>
              <a:defRPr/>
            </a:pPr>
            <a:r>
              <a:rPr lang="en-US" sz="2800" dirty="0" smtClean="0"/>
              <a:t>Builds on strengths and resources within the community </a:t>
            </a:r>
          </a:p>
          <a:p>
            <a:pPr>
              <a:defRPr/>
            </a:pPr>
            <a:r>
              <a:rPr lang="en-US" sz="2800" dirty="0" smtClean="0"/>
              <a:t>Facilitates collaborative partnerships in all phases of the research</a:t>
            </a:r>
          </a:p>
          <a:p>
            <a:pPr>
              <a:defRPr/>
            </a:pPr>
            <a:r>
              <a:rPr lang="en-US" sz="2800" dirty="0" smtClean="0"/>
              <a:t>Integrates knowledge and action for mutual benefit of all partners </a:t>
            </a:r>
          </a:p>
          <a:p>
            <a:pPr>
              <a:defRPr/>
            </a:pPr>
            <a:endParaRPr lang="en-US" sz="2800" i="1" dirty="0" smtClean="0"/>
          </a:p>
          <a:p>
            <a:pPr>
              <a:buFont typeface="Wingdings" panose="05000000000000000000" pitchFamily="2" charset="2"/>
              <a:buNone/>
              <a:defRPr/>
            </a:pPr>
            <a:r>
              <a:rPr lang="en-US" sz="2400" i="1" dirty="0" smtClean="0"/>
              <a:t>	Developing and Sustaining Community-Based Participator  Research Partnerships: A Skill-Building Curriculum.</a:t>
            </a:r>
            <a:r>
              <a:rPr lang="en-US" sz="2400" dirty="0" smtClean="0"/>
              <a:t> 2006.</a:t>
            </a:r>
            <a:endParaRPr lang="en-US" sz="2400" dirty="0" smtClean="0">
              <a:latin typeface="Verdana" pitchFamily="34" charset="0"/>
            </a:endParaRPr>
          </a:p>
          <a:p>
            <a:pPr>
              <a:defRPr/>
            </a:pPr>
            <a:endParaRPr lang="en-US" sz="2800" dirty="0" smtClean="0"/>
          </a:p>
          <a:p>
            <a:pPr marL="609600" indent="-609600" eaLnBrk="1" hangingPunct="1">
              <a:lnSpc>
                <a:spcPct val="80000"/>
              </a:lnSpc>
              <a:buFontTx/>
              <a:buAutoNum type="arabicPeriod"/>
              <a:defRPr/>
            </a:pPr>
            <a:endParaRPr lang="en-US" sz="2800" dirty="0" smtClean="0">
              <a:latin typeface="Verdana" pitchFamily="34" charset="0"/>
            </a:endParaRPr>
          </a:p>
        </p:txBody>
      </p:sp>
      <p:pic>
        <p:nvPicPr>
          <p:cNvPr id="9220" name="Picture 7" descr="http://t1.gstatic.com/images?q=tbn:ANd9GcRp9yNeIuw-0vg06oWUo39227-nMUd8ddnOH0gLKY19InbWC1eD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216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95600" y="274638"/>
            <a:ext cx="5791200" cy="1143000"/>
          </a:xfrm>
        </p:spPr>
        <p:txBody>
          <a:bodyPr/>
          <a:lstStyle/>
          <a:p>
            <a:pPr eaLnBrk="1" hangingPunct="1">
              <a:defRPr/>
            </a:pPr>
            <a:r>
              <a:rPr lang="en-US" sz="3600" dirty="0" smtClean="0"/>
              <a:t>Key Principles of CBPR </a:t>
            </a:r>
          </a:p>
        </p:txBody>
      </p:sp>
      <p:sp>
        <p:nvSpPr>
          <p:cNvPr id="6147" name="Rectangle 3"/>
          <p:cNvSpPr>
            <a:spLocks noGrp="1" noChangeArrowheads="1"/>
          </p:cNvSpPr>
          <p:nvPr>
            <p:ph type="body" idx="1"/>
          </p:nvPr>
        </p:nvSpPr>
        <p:spPr>
          <a:xfrm>
            <a:off x="457200" y="1600200"/>
            <a:ext cx="8229600" cy="5257800"/>
          </a:xfrm>
        </p:spPr>
        <p:txBody>
          <a:bodyPr/>
          <a:lstStyle/>
          <a:p>
            <a:pPr marL="609600" indent="-609600" eaLnBrk="1" hangingPunct="1">
              <a:lnSpc>
                <a:spcPct val="80000"/>
              </a:lnSpc>
              <a:buFontTx/>
              <a:buAutoNum type="arabicPeriod"/>
              <a:defRPr/>
            </a:pPr>
            <a:endParaRPr lang="en-US" sz="2800" dirty="0" smtClean="0"/>
          </a:p>
          <a:p>
            <a:pPr>
              <a:defRPr/>
            </a:pPr>
            <a:r>
              <a:rPr lang="en-US" sz="2800" dirty="0" smtClean="0"/>
              <a:t>Promotes a co-learning and empowering process that attends to social inequalities </a:t>
            </a:r>
          </a:p>
          <a:p>
            <a:pPr>
              <a:defRPr/>
            </a:pPr>
            <a:r>
              <a:rPr lang="en-US" sz="2800" dirty="0" smtClean="0"/>
              <a:t>Involves a cyclical and iterative process </a:t>
            </a:r>
          </a:p>
          <a:p>
            <a:pPr>
              <a:defRPr/>
            </a:pPr>
            <a:r>
              <a:rPr lang="en-US" sz="2800" dirty="0" smtClean="0"/>
              <a:t>Addresses health from both positive and ecological perspectives </a:t>
            </a:r>
          </a:p>
          <a:p>
            <a:pPr>
              <a:defRPr/>
            </a:pPr>
            <a:r>
              <a:rPr lang="en-US" sz="2800" dirty="0" smtClean="0"/>
              <a:t>Disseminates findings and knowledge gained to all partners </a:t>
            </a:r>
          </a:p>
          <a:p>
            <a:pPr marL="609600" indent="-609600" eaLnBrk="1" hangingPunct="1">
              <a:lnSpc>
                <a:spcPct val="80000"/>
              </a:lnSpc>
              <a:buFont typeface="Wingdings" panose="05000000000000000000" pitchFamily="2" charset="2"/>
              <a:buNone/>
              <a:defRPr/>
            </a:pPr>
            <a:endParaRPr lang="en-US" sz="2800" dirty="0" smtClean="0">
              <a:latin typeface="Verdana" pitchFamily="34" charset="0"/>
            </a:endParaRPr>
          </a:p>
          <a:p>
            <a:pPr marL="609600" indent="-609600" eaLnBrk="1" hangingPunct="1">
              <a:lnSpc>
                <a:spcPct val="80000"/>
              </a:lnSpc>
              <a:buFont typeface="Wingdings" panose="05000000000000000000" pitchFamily="2" charset="2"/>
              <a:buNone/>
              <a:defRPr/>
            </a:pPr>
            <a:r>
              <a:rPr lang="en-US" sz="2800" i="1" dirty="0" smtClean="0"/>
              <a:t>	</a:t>
            </a:r>
            <a:r>
              <a:rPr lang="en-US" sz="2400" i="1" dirty="0" smtClean="0"/>
              <a:t>Developing and Sustaining Community-Based Participator  Research Partnerships: A Skill-Building Curriculum.</a:t>
            </a:r>
            <a:r>
              <a:rPr lang="en-US" sz="2400" dirty="0" smtClean="0"/>
              <a:t> 2006.</a:t>
            </a:r>
            <a:endParaRPr lang="en-US" sz="2400" dirty="0" smtClean="0">
              <a:latin typeface="Verdana" pitchFamily="34" charset="0"/>
            </a:endParaRPr>
          </a:p>
        </p:txBody>
      </p:sp>
      <p:pic>
        <p:nvPicPr>
          <p:cNvPr id="10244" name="Picture 5" descr="http://t2.gstatic.com/images?q=tbn:ANd9GcQbYO1P8Jy-NJAoP8mrwu1EIPobms8MtHBUkZgktNwvjifD2EzB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43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34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8CC623F-7304-4D07-9310-A04DACA89E15}" type="slidenum">
              <a:rPr lang="en-US" altLang="en-US">
                <a:latin typeface="Arial" panose="020B0604020202020204" pitchFamily="34" charset="0"/>
              </a:rPr>
              <a:pPr/>
              <a:t>9</a:t>
            </a:fld>
            <a:endParaRPr lang="en-US" altLang="en-US">
              <a:latin typeface="Arial" panose="020B0604020202020204" pitchFamily="34" charset="0"/>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77533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Rot="1" noChangeArrowheads="1"/>
          </p:cNvSpPr>
          <p:nvPr/>
        </p:nvSpPr>
        <p:spPr>
          <a:xfrm>
            <a:off x="457200" y="274638"/>
            <a:ext cx="8229600" cy="1143000"/>
          </a:xfrm>
          <a:prstGeom prst="rect">
            <a:avLst/>
          </a:prstGeom>
        </p:spPr>
        <p:txBody>
          <a:bodyPr/>
          <a:lstStyle/>
          <a:p>
            <a:pPr algn="ctr" eaLnBrk="1" hangingPunct="1">
              <a:defRPr/>
            </a:pPr>
            <a:r>
              <a:rPr lang="en-US" sz="4400" b="1" kern="0" dirty="0">
                <a:solidFill>
                  <a:schemeClr val="tx2"/>
                </a:solidFill>
                <a:effectLst>
                  <a:outerShdw blurRad="38100" dist="38100" dir="2700000" algn="tl">
                    <a:srgbClr val="000000"/>
                  </a:outerShdw>
                </a:effectLst>
                <a:latin typeface="+mj-lt"/>
                <a:ea typeface="+mj-ea"/>
                <a:cs typeface="+mj-cs"/>
              </a:rPr>
              <a:t>How CBPR Works </a:t>
            </a:r>
          </a:p>
        </p:txBody>
      </p:sp>
      <p:sp>
        <p:nvSpPr>
          <p:cNvPr id="11269" name="TextBox 4"/>
          <p:cNvSpPr txBox="1">
            <a:spLocks noChangeArrowheads="1"/>
          </p:cNvSpPr>
          <p:nvPr/>
        </p:nvSpPr>
        <p:spPr bwMode="auto">
          <a:xfrm>
            <a:off x="381000" y="6248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http://www.detroiturc.org/about-cbpr/what-is-cbpr.html</a:t>
            </a:r>
          </a:p>
        </p:txBody>
      </p:sp>
    </p:spTree>
    <p:extLst>
      <p:ext uri="{BB962C8B-B14F-4D97-AF65-F5344CB8AC3E}">
        <p14:creationId xmlns:p14="http://schemas.microsoft.com/office/powerpoint/2010/main" val="1803527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4029</Words>
  <Application>Microsoft Office PowerPoint</Application>
  <PresentationFormat>On-screen Show (4:3)</PresentationFormat>
  <Paragraphs>300</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Garamond</vt:lpstr>
      <vt:lpstr>Gotham Narrow</vt:lpstr>
      <vt:lpstr>Gotham Narrow Book</vt:lpstr>
      <vt:lpstr>Verdana</vt:lpstr>
      <vt:lpstr>Wingdings</vt:lpstr>
      <vt:lpstr>Office Theme</vt:lpstr>
      <vt:lpstr>PowerPoint Presentation</vt:lpstr>
      <vt:lpstr>Objectives</vt:lpstr>
      <vt:lpstr>What is CBPR? </vt:lpstr>
      <vt:lpstr>CBPR History</vt:lpstr>
      <vt:lpstr>Why use CBPR? </vt:lpstr>
      <vt:lpstr>Purpose of CBPR</vt:lpstr>
      <vt:lpstr>Key Principles of CBPR</vt:lpstr>
      <vt:lpstr>Key Principles of CBPR </vt:lpstr>
      <vt:lpstr>PowerPoint Presentation</vt:lpstr>
      <vt:lpstr>Community members become part of the research team and researchers become engaged in the activities of the community</vt:lpstr>
      <vt:lpstr>PowerPoint Presentation</vt:lpstr>
      <vt:lpstr>PowerPoint Presentation</vt:lpstr>
      <vt:lpstr>PowerPoint Presentation</vt:lpstr>
      <vt:lpstr>PowerPoint Presentation</vt:lpstr>
      <vt:lpstr>PowerPoint Presentation</vt:lpstr>
      <vt:lpstr>PowerPoint Presentation</vt:lpstr>
      <vt:lpstr>Benefits of CBPR for all partners  </vt:lpstr>
      <vt:lpstr>Benefits of CBPR for all partners  </vt:lpstr>
      <vt:lpstr>Benefits of CBPR </vt:lpstr>
      <vt:lpstr>IRB Review of CBRP Projects</vt:lpstr>
      <vt:lpstr>IRB Review of CBRP Projects</vt:lpstr>
      <vt:lpstr>IRB Review of CBRP Projects</vt:lpstr>
      <vt:lpstr>IRB Review of CBRP Projects</vt:lpstr>
      <vt:lpstr>IRB Review of CBRP Projects</vt:lpstr>
      <vt:lpstr>Example of a CBPR Project: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CBallestrini</dc:creator>
  <cp:lastModifiedBy>Cagganello,Mayra</cp:lastModifiedBy>
  <cp:revision>32</cp:revision>
  <dcterms:created xsi:type="dcterms:W3CDTF">2013-10-10T18:53:03Z</dcterms:created>
  <dcterms:modified xsi:type="dcterms:W3CDTF">2023-09-28T17:54:10Z</dcterms:modified>
</cp:coreProperties>
</file>