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83" r:id="rId2"/>
    <p:sldId id="259" r:id="rId3"/>
    <p:sldId id="287" r:id="rId4"/>
    <p:sldId id="260" r:id="rId5"/>
    <p:sldId id="293" r:id="rId6"/>
    <p:sldId id="262" r:id="rId7"/>
    <p:sldId id="263" r:id="rId8"/>
    <p:sldId id="285" r:id="rId9"/>
    <p:sldId id="292" r:id="rId10"/>
    <p:sldId id="286"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67" autoAdjust="0"/>
    <p:restoredTop sz="95441" autoAdjust="0"/>
  </p:normalViewPr>
  <p:slideViewPr>
    <p:cSldViewPr snapToGrid="0" snapToObjects="1">
      <p:cViewPr varScale="1">
        <p:scale>
          <a:sx n="109" d="100"/>
          <a:sy n="109" d="100"/>
        </p:scale>
        <p:origin x="18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1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8BCC14-7390-4EE5-A1D9-1C556AFD41FA}" type="datetimeFigureOut">
              <a:rPr lang="en-US" smtClean="0"/>
              <a:t>4/17/2024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E6A068-C97F-4ECE-82F3-18C59E953F3E}" type="slidenum">
              <a:rPr lang="en-US" smtClean="0"/>
              <a:t>‹#›</a:t>
            </a:fld>
            <a:endParaRPr lang="en-US"/>
          </a:p>
        </p:txBody>
      </p:sp>
    </p:spTree>
    <p:extLst>
      <p:ext uri="{BB962C8B-B14F-4D97-AF65-F5344CB8AC3E}">
        <p14:creationId xmlns:p14="http://schemas.microsoft.com/office/powerpoint/2010/main" val="4128899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D1FED2-081F-4EFB-B4C5-4B126D4B77A9}" type="datetimeFigureOut">
              <a:rPr lang="en-US" smtClean="0"/>
              <a:t>4/17/2024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60408A-6290-42DE-A2D2-FFA1047CB7D7}" type="slidenum">
              <a:rPr lang="en-US" smtClean="0"/>
              <a:t>‹#›</a:t>
            </a:fld>
            <a:endParaRPr lang="en-US"/>
          </a:p>
        </p:txBody>
      </p:sp>
    </p:spTree>
    <p:extLst>
      <p:ext uri="{BB962C8B-B14F-4D97-AF65-F5344CB8AC3E}">
        <p14:creationId xmlns:p14="http://schemas.microsoft.com/office/powerpoint/2010/main" val="1642243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1</a:t>
            </a:fld>
            <a:endParaRPr lang="en-US"/>
          </a:p>
        </p:txBody>
      </p:sp>
    </p:spTree>
    <p:extLst>
      <p:ext uri="{BB962C8B-B14F-4D97-AF65-F5344CB8AC3E}">
        <p14:creationId xmlns:p14="http://schemas.microsoft.com/office/powerpoint/2010/main" val="1968401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2</a:t>
            </a:fld>
            <a:endParaRPr lang="en-US"/>
          </a:p>
        </p:txBody>
      </p:sp>
    </p:spTree>
    <p:extLst>
      <p:ext uri="{BB962C8B-B14F-4D97-AF65-F5344CB8AC3E}">
        <p14:creationId xmlns:p14="http://schemas.microsoft.com/office/powerpoint/2010/main" val="390598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3</a:t>
            </a:fld>
            <a:endParaRPr lang="en-US"/>
          </a:p>
        </p:txBody>
      </p:sp>
    </p:spTree>
    <p:extLst>
      <p:ext uri="{BB962C8B-B14F-4D97-AF65-F5344CB8AC3E}">
        <p14:creationId xmlns:p14="http://schemas.microsoft.com/office/powerpoint/2010/main" val="16713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4</a:t>
            </a:fld>
            <a:endParaRPr lang="en-US"/>
          </a:p>
        </p:txBody>
      </p:sp>
    </p:spTree>
    <p:extLst>
      <p:ext uri="{BB962C8B-B14F-4D97-AF65-F5344CB8AC3E}">
        <p14:creationId xmlns:p14="http://schemas.microsoft.com/office/powerpoint/2010/main" val="1020264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5</a:t>
            </a:fld>
            <a:endParaRPr lang="en-US"/>
          </a:p>
        </p:txBody>
      </p:sp>
    </p:spTree>
    <p:extLst>
      <p:ext uri="{BB962C8B-B14F-4D97-AF65-F5344CB8AC3E}">
        <p14:creationId xmlns:p14="http://schemas.microsoft.com/office/powerpoint/2010/main" val="3351353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6</a:t>
            </a:fld>
            <a:endParaRPr lang="en-US"/>
          </a:p>
        </p:txBody>
      </p:sp>
    </p:spTree>
    <p:extLst>
      <p:ext uri="{BB962C8B-B14F-4D97-AF65-F5344CB8AC3E}">
        <p14:creationId xmlns:p14="http://schemas.microsoft.com/office/powerpoint/2010/main" val="4223055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7</a:t>
            </a:fld>
            <a:endParaRPr lang="en-US"/>
          </a:p>
        </p:txBody>
      </p:sp>
    </p:spTree>
    <p:extLst>
      <p:ext uri="{BB962C8B-B14F-4D97-AF65-F5344CB8AC3E}">
        <p14:creationId xmlns:p14="http://schemas.microsoft.com/office/powerpoint/2010/main" val="2432537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9</a:t>
            </a:fld>
            <a:endParaRPr lang="en-US"/>
          </a:p>
        </p:txBody>
      </p:sp>
    </p:spTree>
    <p:extLst>
      <p:ext uri="{BB962C8B-B14F-4D97-AF65-F5344CB8AC3E}">
        <p14:creationId xmlns:p14="http://schemas.microsoft.com/office/powerpoint/2010/main" val="3330485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0408A-6290-42DE-A2D2-FFA1047CB7D7}" type="slidenum">
              <a:rPr lang="en-US" smtClean="0"/>
              <a:t>10</a:t>
            </a:fld>
            <a:endParaRPr lang="en-US"/>
          </a:p>
        </p:txBody>
      </p:sp>
    </p:spTree>
    <p:extLst>
      <p:ext uri="{BB962C8B-B14F-4D97-AF65-F5344CB8AC3E}">
        <p14:creationId xmlns:p14="http://schemas.microsoft.com/office/powerpoint/2010/main" val="3663864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aseline="0">
                <a:latin typeface="Arial" panose="020B0604020202020204" pitchFamily="34" charset="0"/>
                <a:cs typeface="Arial" panose="020B0604020202020204" pitchFamily="34" charset="0"/>
              </a:defRPr>
            </a:lvl1pPr>
          </a:lstStyle>
          <a:p>
            <a:r>
              <a:rPr lang="en-US" dirty="0"/>
              <a:t>Headline 1 here</a:t>
            </a:r>
            <a:br>
              <a:rPr lang="en-US" dirty="0"/>
            </a:br>
            <a:r>
              <a:rPr lang="en-US" dirty="0"/>
              <a:t>Headline 2 here</a:t>
            </a:r>
          </a:p>
        </p:txBody>
      </p:sp>
      <p:sp>
        <p:nvSpPr>
          <p:cNvPr id="3" name="Subtitle 2"/>
          <p:cNvSpPr>
            <a:spLocks noGrp="1"/>
          </p:cNvSpPr>
          <p:nvPr>
            <p:ph type="subTitle" idx="1" hasCustomPrompt="1"/>
          </p:nvPr>
        </p:nvSpPr>
        <p:spPr>
          <a:xfrm>
            <a:off x="1371600" y="3886200"/>
            <a:ext cx="6400800" cy="518020"/>
          </a:xfrm>
        </p:spPr>
        <p:txBody>
          <a:bodyPr>
            <a:normAutofit/>
          </a:bodyPr>
          <a:lstStyle>
            <a:lvl1pPr marL="0" indent="0" algn="ctr">
              <a:buNone/>
              <a:defRPr sz="2400">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p>
        </p:txBody>
      </p:sp>
      <p:sp>
        <p:nvSpPr>
          <p:cNvPr id="8" name="Text Placeholder 7"/>
          <p:cNvSpPr>
            <a:spLocks noGrp="1"/>
          </p:cNvSpPr>
          <p:nvPr>
            <p:ph type="body" sz="quarter" idx="13" hasCustomPrompt="1"/>
          </p:nvPr>
        </p:nvSpPr>
        <p:spPr>
          <a:xfrm>
            <a:off x="1371600" y="4471988"/>
            <a:ext cx="6400800" cy="419100"/>
          </a:xfrm>
        </p:spPr>
        <p:txBody>
          <a:bodyPr>
            <a:noAutofit/>
          </a:bodyPr>
          <a:lstStyle>
            <a:lvl1pPr marL="0" indent="0" algn="ctr">
              <a:buFont typeface="+mj-lt"/>
              <a:buNone/>
              <a:defRPr sz="1800">
                <a:solidFill>
                  <a:schemeClr val="bg1">
                    <a:lumMod val="50000"/>
                  </a:schemeClr>
                </a:solidFill>
                <a:latin typeface="Arial" panose="020B0604020202020204" pitchFamily="34" charset="0"/>
                <a:cs typeface="Arial" panose="020B0604020202020204" pitchFamily="34" charset="0"/>
              </a:defRPr>
            </a:lvl1pPr>
          </a:lstStyle>
          <a:p>
            <a:pPr lvl="0"/>
            <a:r>
              <a:rPr lang="en-US" dirty="0"/>
              <a:t>Date</a:t>
            </a:r>
          </a:p>
        </p:txBody>
      </p:sp>
    </p:spTree>
    <p:extLst>
      <p:ext uri="{BB962C8B-B14F-4D97-AF65-F5344CB8AC3E}">
        <p14:creationId xmlns:p14="http://schemas.microsoft.com/office/powerpoint/2010/main" val="1090077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9"/>
            <a:ext cx="2057400" cy="5547322"/>
          </a:xfrm>
        </p:spPr>
        <p:txBody>
          <a:bodyPr vert="eaVert"/>
          <a:lstStyle>
            <a:lvl1pPr>
              <a:defRPr>
                <a:solidFill>
                  <a:schemeClr val="tx2">
                    <a:lumMod val="50000"/>
                  </a:schemeClr>
                </a:solidFill>
                <a:latin typeface="Arial" panose="020B0604020202020204" pitchFamily="34" charset="0"/>
                <a:cs typeface="Arial" panose="020B0604020202020204" pitchFamily="34" charset="0"/>
              </a:defRPr>
            </a:lvl1pPr>
          </a:lstStyle>
          <a:p>
            <a:r>
              <a:rPr lang="en-US" dirty="0"/>
              <a:t>Headline</a:t>
            </a:r>
          </a:p>
        </p:txBody>
      </p:sp>
      <p:sp>
        <p:nvSpPr>
          <p:cNvPr id="3" name="Vertical Text Placeholder 2"/>
          <p:cNvSpPr>
            <a:spLocks noGrp="1"/>
          </p:cNvSpPr>
          <p:nvPr>
            <p:ph type="body" orient="vert" idx="1"/>
          </p:nvPr>
        </p:nvSpPr>
        <p:spPr>
          <a:xfrm>
            <a:off x="457200" y="274639"/>
            <a:ext cx="6019800" cy="5547322"/>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33816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3" name="Content Placeholder 2"/>
          <p:cNvSpPr>
            <a:spLocks noGrp="1"/>
          </p:cNvSpPr>
          <p:nvPr>
            <p:ph idx="1"/>
          </p:nvPr>
        </p:nvSpPr>
        <p:spPr>
          <a:xfrm>
            <a:off x="457200" y="1600200"/>
            <a:ext cx="8229600" cy="4213371"/>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83219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Headline</a:t>
            </a:r>
          </a:p>
        </p:txBody>
      </p:sp>
      <p:sp>
        <p:nvSpPr>
          <p:cNvPr id="3" name="Content Placeholder 2"/>
          <p:cNvSpPr>
            <a:spLocks noGrp="1"/>
          </p:cNvSpPr>
          <p:nvPr>
            <p:ph sz="half" idx="1"/>
          </p:nvPr>
        </p:nvSpPr>
        <p:spPr>
          <a:xfrm>
            <a:off x="457200" y="1600200"/>
            <a:ext cx="4038600" cy="4179815"/>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179815"/>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417707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lumMod val="50000"/>
                  </a:schemeClr>
                </a:solidFill>
                <a:latin typeface="Arial" panose="020B0604020202020204" pitchFamily="34" charset="0"/>
                <a:cs typeface="Arial" panose="020B0604020202020204" pitchFamily="34" charset="0"/>
              </a:defRPr>
            </a:lvl1pPr>
          </a:lstStyle>
          <a:p>
            <a:r>
              <a:rPr lang="en-US" dirty="0"/>
              <a:t>Headline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a:t>
            </a:r>
          </a:p>
        </p:txBody>
      </p:sp>
      <p:sp>
        <p:nvSpPr>
          <p:cNvPr id="4" name="Content Placeholder 3"/>
          <p:cNvSpPr>
            <a:spLocks noGrp="1"/>
          </p:cNvSpPr>
          <p:nvPr>
            <p:ph sz="half" idx="2"/>
          </p:nvPr>
        </p:nvSpPr>
        <p:spPr>
          <a:xfrm>
            <a:off x="457200" y="2174875"/>
            <a:ext cx="4040188" cy="3638696"/>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a:t>
            </a:r>
          </a:p>
        </p:txBody>
      </p:sp>
      <p:sp>
        <p:nvSpPr>
          <p:cNvPr id="6" name="Content Placeholder 5"/>
          <p:cNvSpPr>
            <a:spLocks noGrp="1"/>
          </p:cNvSpPr>
          <p:nvPr>
            <p:ph sz="quarter" idx="4"/>
          </p:nvPr>
        </p:nvSpPr>
        <p:spPr>
          <a:xfrm>
            <a:off x="4645025" y="2174875"/>
            <a:ext cx="4041775" cy="3638696"/>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191523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lumMod val="50000"/>
                  </a:schemeClr>
                </a:solidFill>
                <a:latin typeface="Arial" panose="020B0604020202020204" pitchFamily="34" charset="0"/>
                <a:cs typeface="Arial" panose="020B0604020202020204" pitchFamily="34" charset="0"/>
              </a:defRPr>
            </a:lvl1pPr>
          </a:lstStyle>
          <a:p>
            <a:r>
              <a:rPr lang="en-US" dirty="0"/>
              <a:t>Headline</a:t>
            </a:r>
          </a:p>
        </p:txBody>
      </p:sp>
      <p:sp>
        <p:nvSpPr>
          <p:cNvPr id="5" name="Slide Number Placeholder 4"/>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5522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78903" y="6356350"/>
            <a:ext cx="2133600" cy="365125"/>
          </a:xfrm>
        </p:spPr>
        <p:txBody>
          <a:bodyPr/>
          <a:lstStyle>
            <a:lvl1pPr algn="l">
              <a:defRPr>
                <a:latin typeface="Arial" panose="020B0604020202020204" pitchFamily="34" charset="0"/>
                <a:cs typeface="Arial" panose="020B0604020202020204" pitchFamily="34" charset="0"/>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51277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solidFill>
                  <a:schemeClr val="tx2">
                    <a:lumMod val="50000"/>
                  </a:schemeClr>
                </a:solidFill>
              </a:defRPr>
            </a:lvl1pPr>
          </a:lstStyle>
          <a:p>
            <a:r>
              <a:rPr lang="en-US" dirty="0"/>
              <a:t>Subhead</a:t>
            </a:r>
          </a:p>
        </p:txBody>
      </p:sp>
      <p:sp>
        <p:nvSpPr>
          <p:cNvPr id="3" name="Content Placeholder 2"/>
          <p:cNvSpPr>
            <a:spLocks noGrp="1"/>
          </p:cNvSpPr>
          <p:nvPr>
            <p:ph idx="1"/>
          </p:nvPr>
        </p:nvSpPr>
        <p:spPr>
          <a:xfrm>
            <a:off x="3575050" y="273050"/>
            <a:ext cx="5111750" cy="55572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453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3547838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90875"/>
            <a:ext cx="5486400" cy="566738"/>
          </a:xfrm>
        </p:spPr>
        <p:txBody>
          <a:bodyPr anchor="b"/>
          <a:lstStyle>
            <a:lvl1pPr algn="l">
              <a:defRPr sz="2000" b="1">
                <a:solidFill>
                  <a:schemeClr val="tx2">
                    <a:lumMod val="50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38837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157613"/>
            <a:ext cx="5486400" cy="69790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a:xfrm>
            <a:off x="362125"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41272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lumMod val="50000"/>
                  </a:schemeClr>
                </a:solidFill>
                <a:latin typeface="Arial" panose="020B0604020202020204" pitchFamily="34" charset="0"/>
                <a:cs typeface="Arial" panose="020B0604020202020204" pitchFamily="34" charset="0"/>
              </a:defRPr>
            </a:lvl1pPr>
          </a:lstStyle>
          <a:p>
            <a:r>
              <a:rPr lang="en-US" dirty="0"/>
              <a:t>Headline</a:t>
            </a:r>
          </a:p>
        </p:txBody>
      </p:sp>
      <p:sp>
        <p:nvSpPr>
          <p:cNvPr id="3" name="Vertical Text Placeholder 2"/>
          <p:cNvSpPr>
            <a:spLocks noGrp="1"/>
          </p:cNvSpPr>
          <p:nvPr>
            <p:ph type="body" orient="vert" idx="1"/>
          </p:nvPr>
        </p:nvSpPr>
        <p:spPr>
          <a:xfrm>
            <a:off x="457200" y="1600200"/>
            <a:ext cx="8229600" cy="4230149"/>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57200" y="6356350"/>
            <a:ext cx="2133600" cy="365125"/>
          </a:xfrm>
        </p:spPr>
        <p:txBody>
          <a:bodyPr/>
          <a:lstStyle>
            <a:lvl1pPr algn="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137437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Headline</a:t>
            </a:r>
          </a:p>
        </p:txBody>
      </p:sp>
      <p:sp>
        <p:nvSpPr>
          <p:cNvPr id="3" name="Text Placeholder 2"/>
          <p:cNvSpPr>
            <a:spLocks noGrp="1"/>
          </p:cNvSpPr>
          <p:nvPr>
            <p:ph type="body" idx="1"/>
          </p:nvPr>
        </p:nvSpPr>
        <p:spPr>
          <a:xfrm>
            <a:off x="457200" y="1600201"/>
            <a:ext cx="8229600" cy="42553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8AFC2-6C70-5741-9524-AA5F422D6150}" type="slidenum">
              <a:rPr lang="en-US" smtClean="0"/>
              <a:pPr/>
              <a:t>‹#›</a:t>
            </a:fld>
            <a:endParaRPr lang="en-US"/>
          </a:p>
        </p:txBody>
      </p:sp>
    </p:spTree>
    <p:extLst>
      <p:ext uri="{BB962C8B-B14F-4D97-AF65-F5344CB8AC3E}">
        <p14:creationId xmlns:p14="http://schemas.microsoft.com/office/powerpoint/2010/main" val="416572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457200" rtl="0" eaLnBrk="1" latinLnBrk="0" hangingPunct="1">
        <a:spcBef>
          <a:spcPct val="0"/>
        </a:spcBef>
        <a:buNone/>
        <a:defRPr sz="4400" kern="1200">
          <a:solidFill>
            <a:schemeClr val="tx2">
              <a:lumMod val="50000"/>
            </a:schemeClr>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000000"/>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000000"/>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000000"/>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000000"/>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url=http://pediatrictrials.org/26&amp;rct=j&amp;frm=1&amp;q=&amp;esrc=s&amp;sa=U&amp;ei=Sa_9VPyqEYHkgwTyiYOIDg&amp;ved=0CCIQ9QEwBjgU&amp;usg=AFQjCNF-92Qvp2dI8aRW_v3xMSIRsSnWh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ovpr.uchc.edu/wp-content/uploads/sites/2568/2015/08/HSPP-CR-Pol-2011-011.0ResearchPersonnell.pdf"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ovpr.uchc.edu/wp-content/uploads/sites/2568/2015/08/HSPP-CR-Pol-2011-012.0.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vpr.uchc.edu/services/rics/hspp/citi-instruction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ovpr.uchc.edu/wp-content/uploads/sites/2568/2018/02/HSPP-CR-Pol-2011-023.0.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vpr.uchc.edu/services/rics/hspp/irb/meeting_dates/" TargetMode="External"/><Relationship Id="rId2" Type="http://schemas.openxmlformats.org/officeDocument/2006/relationships/hyperlink" Target="https://ovpr.uchc.edu/services/rics/hspp/irb/irb-instructions-forms-and-samp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 y="121920"/>
            <a:ext cx="8473440" cy="6324599"/>
          </a:xfrm>
        </p:spPr>
        <p:txBody>
          <a:bodyPr>
            <a:normAutofit/>
          </a:bodyPr>
          <a:lstStyle/>
          <a:p>
            <a:r>
              <a:rPr lang="en-US" sz="3600" dirty="0"/>
              <a:t>Office of the Vice President for Research Human Subjects Protection Program</a:t>
            </a:r>
            <a:br>
              <a:rPr lang="en-US" sz="3600" dirty="0"/>
            </a:br>
            <a:br>
              <a:rPr lang="en-US" sz="3600" dirty="0"/>
            </a:br>
            <a:r>
              <a:rPr lang="en-US" sz="3600" dirty="0"/>
              <a:t>IRB Submission Process</a:t>
            </a:r>
            <a:br>
              <a:rPr lang="en-US" sz="3600" dirty="0"/>
            </a:br>
            <a:br>
              <a:rPr lang="en-US" sz="3600" dirty="0"/>
            </a:br>
            <a:r>
              <a:rPr lang="en-US" sz="3200" b="1" dirty="0"/>
              <a:t>Module 1- Common Steps for all Studies</a:t>
            </a:r>
            <a:br>
              <a:rPr lang="en-US" sz="3600" b="1" dirty="0"/>
            </a:br>
            <a:br>
              <a:rPr lang="en-US" sz="3100" b="1" dirty="0"/>
            </a:br>
            <a:br>
              <a:rPr lang="en-US" sz="3600" dirty="0"/>
            </a:br>
            <a:endParaRPr lang="en-US" sz="3600" dirty="0"/>
          </a:p>
        </p:txBody>
      </p:sp>
      <p:sp>
        <p:nvSpPr>
          <p:cNvPr id="5" name="Text Placeholder 4"/>
          <p:cNvSpPr>
            <a:spLocks noGrp="1"/>
          </p:cNvSpPr>
          <p:nvPr>
            <p:ph type="body" sz="quarter" idx="13"/>
          </p:nvPr>
        </p:nvSpPr>
        <p:spPr>
          <a:xfrm>
            <a:off x="1371600" y="4681538"/>
            <a:ext cx="6400800" cy="419100"/>
          </a:xfrm>
        </p:spPr>
        <p:txBody>
          <a:bodyPr/>
          <a:lstStyle/>
          <a:p>
            <a:r>
              <a:rPr lang="en-US"/>
              <a:t>2024</a:t>
            </a:r>
            <a:endParaRPr lang="en-US" dirty="0"/>
          </a:p>
        </p:txBody>
      </p:sp>
    </p:spTree>
    <p:extLst>
      <p:ext uri="{BB962C8B-B14F-4D97-AF65-F5344CB8AC3E}">
        <p14:creationId xmlns:p14="http://schemas.microsoft.com/office/powerpoint/2010/main" val="358249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idx="1"/>
          </p:nvPr>
        </p:nvSpPr>
        <p:spPr>
          <a:ln>
            <a:miter lim="800000"/>
            <a:headEnd/>
            <a:tailEnd/>
          </a:ln>
        </p:spPr>
        <p:txBody>
          <a:bodyPr/>
          <a:lstStyle/>
          <a:p>
            <a:pPr marL="0" indent="0" algn="l" eaLnBrk="1" fontAlgn="auto" hangingPunct="1">
              <a:spcAft>
                <a:spcPts val="0"/>
              </a:spcAft>
              <a:buNone/>
              <a:defRPr/>
            </a:pPr>
            <a:r>
              <a:rPr lang="en-US" sz="4000" dirty="0">
                <a:solidFill>
                  <a:schemeClr val="tx1"/>
                </a:solidFill>
              </a:rPr>
              <a:t>Questions</a:t>
            </a:r>
          </a:p>
        </p:txBody>
      </p:sp>
      <p:pic>
        <p:nvPicPr>
          <p:cNvPr id="5" name="Picture 8" descr="MCj043485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6120" y="16002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2"/>
          <p:cNvSpPr txBox="1">
            <a:spLocks noChangeArrowheads="1"/>
          </p:cNvSpPr>
          <p:nvPr/>
        </p:nvSpPr>
        <p:spPr bwMode="auto">
          <a:xfrm>
            <a:off x="1343608" y="3429000"/>
            <a:ext cx="734319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Tx/>
              <a:buSzTx/>
              <a:buFontTx/>
              <a:buNone/>
            </a:pPr>
            <a:endParaRPr lang="en-US" altLang="en-US" sz="1800" b="1" dirty="0">
              <a:solidFill>
                <a:srgbClr val="2559FF"/>
              </a:solidFill>
              <a:latin typeface="Arial" charset="0"/>
            </a:endParaRPr>
          </a:p>
          <a:p>
            <a:pPr algn="ctr">
              <a:buNone/>
            </a:pPr>
            <a:r>
              <a:rPr lang="en-US" altLang="en-US" sz="2000" b="1" dirty="0">
                <a:latin typeface="Arial" charset="0"/>
              </a:rPr>
              <a:t>irb@uchc.edu</a:t>
            </a:r>
          </a:p>
          <a:p>
            <a:pPr>
              <a:buNone/>
            </a:pPr>
            <a:endParaRPr lang="en-US" altLang="en-US" sz="2000" b="1" dirty="0">
              <a:latin typeface="Arial" charset="0"/>
            </a:endParaRPr>
          </a:p>
          <a:p>
            <a:pPr>
              <a:buNone/>
            </a:pPr>
            <a:endParaRPr lang="en-US" altLang="en-US" sz="2000" b="1" dirty="0">
              <a:latin typeface="Arial" charset="0"/>
            </a:endParaRPr>
          </a:p>
        </p:txBody>
      </p:sp>
    </p:spTree>
    <p:extLst>
      <p:ext uri="{BB962C8B-B14F-4D97-AF65-F5344CB8AC3E}">
        <p14:creationId xmlns:p14="http://schemas.microsoft.com/office/powerpoint/2010/main" val="61478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276"/>
            <a:ext cx="8229600" cy="856191"/>
          </a:xfrm>
        </p:spPr>
        <p:txBody>
          <a:bodyPr>
            <a:noAutofit/>
          </a:bodyPr>
          <a:lstStyle/>
          <a:p>
            <a:r>
              <a:rPr lang="en-US" sz="3200" b="1" dirty="0">
                <a:solidFill>
                  <a:schemeClr val="tx1"/>
                </a:solidFill>
              </a:rPr>
              <a:t>Human Subjects Research Determination</a:t>
            </a:r>
            <a:br>
              <a:rPr lang="en-US" sz="3200" b="1" dirty="0">
                <a:solidFill>
                  <a:schemeClr val="tx1"/>
                </a:solidFill>
              </a:rPr>
            </a:br>
            <a:endParaRPr lang="en-US" sz="3200" dirty="0"/>
          </a:p>
        </p:txBody>
      </p:sp>
      <p:sp>
        <p:nvSpPr>
          <p:cNvPr id="4" name="Content Placeholder 3"/>
          <p:cNvSpPr>
            <a:spLocks noGrp="1"/>
          </p:cNvSpPr>
          <p:nvPr>
            <p:ph idx="1"/>
          </p:nvPr>
        </p:nvSpPr>
        <p:spPr>
          <a:xfrm>
            <a:off x="236387" y="891975"/>
            <a:ext cx="8671226" cy="5706533"/>
          </a:xfrm>
        </p:spPr>
        <p:txBody>
          <a:bodyPr>
            <a:normAutofit/>
          </a:bodyPr>
          <a:lstStyle/>
          <a:p>
            <a:pPr marL="0" indent="0">
              <a:buNone/>
            </a:pPr>
            <a:r>
              <a:rPr lang="en-US" sz="2400" dirty="0"/>
              <a:t>Prior to review of this presentation you should have determined that your project is a research project involving human subjects.</a:t>
            </a:r>
          </a:p>
          <a:p>
            <a:pPr marL="0" indent="0">
              <a:buNone/>
            </a:pPr>
            <a:endParaRPr lang="en-US" sz="2400" dirty="0"/>
          </a:p>
          <a:p>
            <a:pPr marL="0" indent="0">
              <a:buNone/>
            </a:pPr>
            <a:r>
              <a:rPr lang="en-US" sz="2400" dirty="0"/>
              <a:t>If you are unsure whether your project is research and/or involves human subjects you should complete a Human Subject Research Determination Form (HSDF).                              </a:t>
            </a:r>
          </a:p>
          <a:p>
            <a:pPr marL="0" indent="0">
              <a:buNone/>
            </a:pPr>
            <a:endParaRPr lang="en-US" sz="2400" dirty="0"/>
          </a:p>
          <a:p>
            <a:pPr marL="0" indent="0">
              <a:buNone/>
            </a:pPr>
            <a:r>
              <a:rPr lang="en-US" sz="2400" b="1" dirty="0"/>
              <a:t>The HSDF is found on the </a:t>
            </a:r>
            <a:r>
              <a:rPr lang="en-US" sz="2400" dirty="0">
                <a:hlinkClick r:id="rId3"/>
              </a:rPr>
              <a:t>IRB website </a:t>
            </a:r>
            <a:endParaRPr lang="en-US" sz="2400" dirty="0"/>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361371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046"/>
            <a:ext cx="8229600" cy="1143000"/>
          </a:xfrm>
        </p:spPr>
        <p:txBody>
          <a:bodyPr>
            <a:noAutofit/>
          </a:bodyPr>
          <a:lstStyle/>
          <a:p>
            <a:r>
              <a:rPr lang="en-US" sz="3200" b="1" dirty="0">
                <a:solidFill>
                  <a:schemeClr val="tx1"/>
                </a:solidFill>
              </a:rPr>
              <a:t>Steps to Complete an </a:t>
            </a:r>
            <a:br>
              <a:rPr lang="en-US" sz="3200" b="1" dirty="0">
                <a:solidFill>
                  <a:schemeClr val="tx1"/>
                </a:solidFill>
              </a:rPr>
            </a:br>
            <a:r>
              <a:rPr lang="en-US" sz="3200" b="1" dirty="0">
                <a:solidFill>
                  <a:schemeClr val="tx1"/>
                </a:solidFill>
              </a:rPr>
              <a:t>IRB Submission</a:t>
            </a:r>
            <a:br>
              <a:rPr lang="en-US" sz="3200" b="1" dirty="0">
                <a:solidFill>
                  <a:schemeClr val="tx1"/>
                </a:solidFill>
              </a:rPr>
            </a:br>
            <a:endParaRPr lang="en-US" sz="3200" dirty="0"/>
          </a:p>
        </p:txBody>
      </p:sp>
      <p:sp>
        <p:nvSpPr>
          <p:cNvPr id="3" name="Rectangle 2"/>
          <p:cNvSpPr/>
          <p:nvPr/>
        </p:nvSpPr>
        <p:spPr>
          <a:xfrm>
            <a:off x="573065" y="1702599"/>
            <a:ext cx="8461331" cy="193899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There are multiple steps involved in creating an IRB submission for a research study.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This presentation will describe the first </a:t>
            </a:r>
            <a:r>
              <a:rPr lang="en-US" sz="2400" b="1" dirty="0">
                <a:latin typeface="Arial" panose="020B0604020202020204" pitchFamily="34" charset="0"/>
                <a:cs typeface="Arial" panose="020B0604020202020204" pitchFamily="34" charset="0"/>
              </a:rPr>
              <a:t>six </a:t>
            </a:r>
            <a:r>
              <a:rPr lang="en-US" sz="2400" dirty="0">
                <a:latin typeface="Arial" panose="020B0604020202020204" pitchFamily="34" charset="0"/>
                <a:cs typeface="Arial" panose="020B0604020202020204" pitchFamily="34" charset="0"/>
              </a:rPr>
              <a:t>steps that are common to all types of studies. </a:t>
            </a:r>
          </a:p>
        </p:txBody>
      </p:sp>
      <p:pic>
        <p:nvPicPr>
          <p:cNvPr id="10" name="Content Placeholder 9"/>
          <p:cNvPicPr>
            <a:picLocks noGrp="1" noChangeAspect="1"/>
          </p:cNvPicPr>
          <p:nvPr>
            <p:ph idx="1"/>
          </p:nvPr>
        </p:nvPicPr>
        <p:blipFill>
          <a:blip r:embed="rId3"/>
          <a:stretch>
            <a:fillRect/>
          </a:stretch>
        </p:blipFill>
        <p:spPr>
          <a:xfrm>
            <a:off x="457200" y="4081550"/>
            <a:ext cx="8229600" cy="1465939"/>
          </a:xfrm>
          <a:prstGeom prst="rect">
            <a:avLst/>
          </a:prstGeom>
        </p:spPr>
      </p:pic>
    </p:spTree>
    <p:extLst>
      <p:ext uri="{BB962C8B-B14F-4D97-AF65-F5344CB8AC3E}">
        <p14:creationId xmlns:p14="http://schemas.microsoft.com/office/powerpoint/2010/main" val="393914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400"/>
            <a:ext cx="8869681" cy="1143000"/>
          </a:xfrm>
        </p:spPr>
        <p:txBody>
          <a:bodyPr>
            <a:normAutofit fontScale="90000"/>
          </a:bodyPr>
          <a:lstStyle/>
          <a:p>
            <a:pPr algn="l"/>
            <a:br>
              <a:rPr lang="en-US" sz="3600" b="1" dirty="0"/>
            </a:br>
            <a:r>
              <a:rPr lang="en-US" sz="3600" b="1" u="sng" dirty="0"/>
              <a:t>Step 1</a:t>
            </a:r>
            <a:r>
              <a:rPr lang="en-US" sz="3600" b="1" dirty="0"/>
              <a:t>: Selecting the Principal Investigator  			     &amp; Collecting the PI Curriculum Vitae  </a:t>
            </a:r>
            <a:br>
              <a:rPr lang="en-US" sz="3600" b="1" u="sng" dirty="0"/>
            </a:br>
            <a:endParaRPr lang="en-US" sz="3600" dirty="0"/>
          </a:p>
        </p:txBody>
      </p:sp>
      <p:sp>
        <p:nvSpPr>
          <p:cNvPr id="3" name="Content Placeholder 2"/>
          <p:cNvSpPr>
            <a:spLocks noGrp="1"/>
          </p:cNvSpPr>
          <p:nvPr>
            <p:ph sz="half" idx="1"/>
          </p:nvPr>
        </p:nvSpPr>
        <p:spPr>
          <a:xfrm>
            <a:off x="255209" y="1388364"/>
            <a:ext cx="7726681" cy="4547880"/>
          </a:xfrm>
        </p:spPr>
        <p:txBody>
          <a:bodyPr>
            <a:noAutofit/>
          </a:bodyPr>
          <a:lstStyle/>
          <a:p>
            <a:pPr marL="0" indent="0">
              <a:buNone/>
            </a:pPr>
            <a:endParaRPr lang="en-US" sz="1800" b="1" dirty="0">
              <a:solidFill>
                <a:schemeClr val="tx2">
                  <a:lumMod val="50000"/>
                </a:schemeClr>
              </a:solidFill>
            </a:endParaRPr>
          </a:p>
          <a:p>
            <a:r>
              <a:rPr lang="en-US" sz="2400" dirty="0">
                <a:solidFill>
                  <a:schemeClr val="tx1"/>
                </a:solidFill>
              </a:rPr>
              <a:t>In most cases the Principal Investigator (PI) will            be a UConn Health paid faculty member.</a:t>
            </a:r>
          </a:p>
          <a:p>
            <a:r>
              <a:rPr lang="en-US" sz="2400" dirty="0">
                <a:solidFill>
                  <a:schemeClr val="tx1"/>
                </a:solidFill>
              </a:rPr>
              <a:t>For students projects conducted in the course of curricular activities, an individual with a clinical faculty appointment at UConn Health may act                as PI for the student. </a:t>
            </a:r>
          </a:p>
          <a:p>
            <a:r>
              <a:rPr lang="en-US" sz="2400" dirty="0">
                <a:solidFill>
                  <a:schemeClr val="tx1"/>
                </a:solidFill>
              </a:rPr>
              <a:t>Only one person can be assigned as a PI.</a:t>
            </a:r>
          </a:p>
          <a:p>
            <a:r>
              <a:rPr lang="en-US" sz="2400" dirty="0">
                <a:solidFill>
                  <a:schemeClr val="tx1"/>
                </a:solidFill>
              </a:rPr>
              <a:t>Collect the Principal Investigator’s Curriculum Vitae.</a:t>
            </a:r>
            <a:endParaRPr lang="en-US" sz="2400" dirty="0"/>
          </a:p>
          <a:p>
            <a:pPr marL="0" indent="0">
              <a:buNone/>
            </a:pPr>
            <a:endParaRPr lang="en-US" sz="1800" dirty="0">
              <a:solidFill>
                <a:schemeClr val="tx1"/>
              </a:solidFill>
            </a:endParaRPr>
          </a:p>
        </p:txBody>
      </p:sp>
      <p:pic>
        <p:nvPicPr>
          <p:cNvPr id="1026" name="Picture 2" descr="https://encrypted-tbn0.gstatic.com/images?q=tbn:ANd9GcSthenQGRhh51eKQ4edo82cA0D9zIyvKX-_U3ikxoWOGhLIr3NjQ0nYMok">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0051" y="1852632"/>
            <a:ext cx="1575949" cy="23639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5209" y="6011449"/>
            <a:ext cx="7204842" cy="707886"/>
          </a:xfrm>
          <a:prstGeom prst="rect">
            <a:avLst/>
          </a:prstGeom>
        </p:spPr>
        <p:txBody>
          <a:bodyPr wrap="square">
            <a:spAutoFit/>
          </a:bodyPr>
          <a:lstStyle/>
          <a:p>
            <a:r>
              <a:rPr lang="en-US" sz="2000" u="sng" dirty="0">
                <a:solidFill>
                  <a:schemeClr val="accent1">
                    <a:lumMod val="75000"/>
                  </a:schemeClr>
                </a:solidFill>
                <a:latin typeface="Arial" panose="020B0604020202020204" pitchFamily="34" charset="0"/>
                <a:cs typeface="Arial" panose="020B0604020202020204" pitchFamily="34" charset="0"/>
              </a:rPr>
              <a:t>Note: </a:t>
            </a:r>
            <a:r>
              <a:rPr lang="en-US" sz="2000" dirty="0">
                <a:solidFill>
                  <a:schemeClr val="accent1">
                    <a:lumMod val="75000"/>
                  </a:schemeClr>
                </a:solidFill>
                <a:latin typeface="Arial" panose="020B0604020202020204" pitchFamily="34" charset="0"/>
                <a:cs typeface="Arial" panose="020B0604020202020204" pitchFamily="34" charset="0"/>
              </a:rPr>
              <a:t>Read IRB Policy: Research Personnel - # 2011- 011.0 on the </a:t>
            </a:r>
            <a:r>
              <a:rPr lang="en-US" sz="2000" dirty="0">
                <a:latin typeface="Arial" panose="020B0604020202020204" pitchFamily="34" charset="0"/>
                <a:cs typeface="Arial" panose="020B0604020202020204" pitchFamily="34" charset="0"/>
                <a:hlinkClick r:id="rId5"/>
              </a:rPr>
              <a:t>IRB Website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06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18"/>
            <a:ext cx="8443609" cy="1143000"/>
          </a:xfrm>
        </p:spPr>
        <p:txBody>
          <a:bodyPr>
            <a:normAutofit fontScale="90000"/>
          </a:bodyPr>
          <a:lstStyle/>
          <a:p>
            <a:pPr algn="l"/>
            <a:br>
              <a:rPr lang="en-US" sz="3600" b="1" dirty="0"/>
            </a:br>
            <a:r>
              <a:rPr lang="en-US" sz="3600" b="1" u="sng" dirty="0"/>
              <a:t>Step 2</a:t>
            </a:r>
            <a:r>
              <a:rPr lang="en-US" sz="3600" b="1" dirty="0"/>
              <a:t>: Selecting the Key Study Personnel </a:t>
            </a:r>
            <a:br>
              <a:rPr lang="en-US" sz="3600" b="1" dirty="0"/>
            </a:br>
            <a:r>
              <a:rPr lang="en-US" sz="3600" b="1" dirty="0"/>
              <a:t>			</a:t>
            </a:r>
            <a:endParaRPr lang="en-US" sz="3600" dirty="0"/>
          </a:p>
        </p:txBody>
      </p:sp>
      <p:sp>
        <p:nvSpPr>
          <p:cNvPr id="3" name="Content Placeholder 2"/>
          <p:cNvSpPr>
            <a:spLocks noGrp="1"/>
          </p:cNvSpPr>
          <p:nvPr>
            <p:ph sz="half" idx="1"/>
          </p:nvPr>
        </p:nvSpPr>
        <p:spPr>
          <a:xfrm>
            <a:off x="0" y="893726"/>
            <a:ext cx="9144000" cy="5105400"/>
          </a:xfrm>
        </p:spPr>
        <p:txBody>
          <a:bodyPr>
            <a:noAutofit/>
          </a:bodyPr>
          <a:lstStyle/>
          <a:p>
            <a:pPr marL="0" indent="0">
              <a:buNone/>
            </a:pPr>
            <a:endParaRPr lang="en-US" sz="1800" b="1" dirty="0">
              <a:solidFill>
                <a:schemeClr val="tx2">
                  <a:lumMod val="50000"/>
                </a:schemeClr>
              </a:solidFill>
            </a:endParaRPr>
          </a:p>
          <a:p>
            <a:r>
              <a:rPr lang="en-US" sz="2400" dirty="0"/>
              <a:t>The key study personnel (KSP) are those                        designated by the Principal investigator as                                        co-investigators, study coordinators or consenters.  </a:t>
            </a:r>
          </a:p>
          <a:p>
            <a:endParaRPr lang="en-US" sz="2400" dirty="0"/>
          </a:p>
          <a:p>
            <a:r>
              <a:rPr lang="en-US" sz="2400" dirty="0"/>
              <a:t>The KSP often include individuals involved in the study through an interaction or intervention with research subjects for research purposes or those reviewing or accessing identifiable data for the research. </a:t>
            </a:r>
          </a:p>
          <a:p>
            <a:endParaRPr lang="en-US" sz="2400" dirty="0"/>
          </a:p>
          <a:p>
            <a:r>
              <a:rPr lang="en-US" sz="2400" dirty="0"/>
              <a:t>Individuals who will be interacting with research subjects during the course of a study, but only in their regular non-research employment capacity (e.g. a nurse or phlebotomist)                      should not be listed as KSP if they are not                                        associated with the study as researchers.      </a:t>
            </a:r>
          </a:p>
          <a:p>
            <a:pPr marL="0" indent="0">
              <a:buNone/>
            </a:pPr>
            <a:endParaRPr lang="en-US" sz="1800" b="1" dirty="0">
              <a:solidFill>
                <a:schemeClr val="tx2">
                  <a:lumMod val="50000"/>
                </a:schemeClr>
              </a:solidFill>
            </a:endParaRPr>
          </a:p>
        </p:txBody>
      </p:sp>
      <p:pic>
        <p:nvPicPr>
          <p:cNvPr id="5" name="Picture 4"/>
          <p:cNvPicPr>
            <a:picLocks noChangeAspect="1"/>
          </p:cNvPicPr>
          <p:nvPr/>
        </p:nvPicPr>
        <p:blipFill>
          <a:blip r:embed="rId3"/>
          <a:stretch>
            <a:fillRect/>
          </a:stretch>
        </p:blipFill>
        <p:spPr>
          <a:xfrm>
            <a:off x="7422216" y="1004866"/>
            <a:ext cx="1600511" cy="1433534"/>
          </a:xfrm>
          <a:prstGeom prst="rect">
            <a:avLst/>
          </a:prstGeom>
          <a:ln>
            <a:solidFill>
              <a:schemeClr val="tx1"/>
            </a:solidFill>
          </a:ln>
        </p:spPr>
      </p:pic>
    </p:spTree>
    <p:extLst>
      <p:ext uri="{BB962C8B-B14F-4D97-AF65-F5344CB8AC3E}">
        <p14:creationId xmlns:p14="http://schemas.microsoft.com/office/powerpoint/2010/main" val="57898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136365"/>
            <a:ext cx="8229600" cy="1143000"/>
          </a:xfrm>
        </p:spPr>
        <p:txBody>
          <a:bodyPr>
            <a:normAutofit/>
          </a:bodyPr>
          <a:lstStyle/>
          <a:p>
            <a:r>
              <a:rPr lang="en-US" sz="3200" b="1" u="sng" dirty="0"/>
              <a:t>Step 3</a:t>
            </a:r>
            <a:r>
              <a:rPr lang="en-US" sz="3200" b="1" dirty="0"/>
              <a:t>: Solicit/Obtain Project Specific Disclosures </a:t>
            </a:r>
            <a:endParaRPr lang="en-US" sz="3200" dirty="0"/>
          </a:p>
        </p:txBody>
      </p:sp>
      <p:sp>
        <p:nvSpPr>
          <p:cNvPr id="4" name="Rectangle 3"/>
          <p:cNvSpPr/>
          <p:nvPr/>
        </p:nvSpPr>
        <p:spPr>
          <a:xfrm>
            <a:off x="106680" y="1279365"/>
            <a:ext cx="8784078" cy="5509200"/>
          </a:xfrm>
          <a:prstGeom prst="rect">
            <a:avLst/>
          </a:prstGeom>
        </p:spPr>
        <p:txBody>
          <a:bodyPr wrap="square">
            <a:spAutoFit/>
          </a:bodyPr>
          <a:lstStyle/>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The Significant Financial Interest Form  (SFI Form ) </a:t>
            </a:r>
            <a:r>
              <a:rPr lang="en-US" sz="2400" dirty="0">
                <a:latin typeface="Arial" panose="020B0604020202020204" pitchFamily="34" charset="0"/>
                <a:cs typeface="Arial" panose="020B0604020202020204" pitchFamily="34" charset="0"/>
              </a:rPr>
              <a:t>serves to aid compliance with both the institutional policy for individual conflict of interest disclosures and  with the IRB policy for project specific disclosures.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Using the template provided in the form the investigator obtains project specific SFI disclosures from </a:t>
            </a:r>
            <a:r>
              <a:rPr lang="en-US" sz="2400" b="1" dirty="0">
                <a:latin typeface="Arial" panose="020B0604020202020204" pitchFamily="34" charset="0"/>
                <a:cs typeface="Arial" panose="020B0604020202020204" pitchFamily="34" charset="0"/>
              </a:rPr>
              <a:t>each i</a:t>
            </a:r>
            <a:r>
              <a:rPr lang="en-US" sz="2400" dirty="0">
                <a:latin typeface="Arial" panose="020B0604020202020204" pitchFamily="34" charset="0"/>
                <a:cs typeface="Arial" panose="020B0604020202020204" pitchFamily="34" charset="0"/>
              </a:rPr>
              <a:t>ndividual to be listed in the study application as key study personnel.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SFI Form should be completed </a:t>
            </a:r>
            <a:r>
              <a:rPr lang="en-US" sz="2400" u="sng" dirty="0">
                <a:latin typeface="Arial" panose="020B0604020202020204" pitchFamily="34" charset="0"/>
                <a:cs typeface="Arial" panose="020B0604020202020204" pitchFamily="34" charset="0"/>
              </a:rPr>
              <a:t>only</a:t>
            </a:r>
            <a:r>
              <a:rPr lang="en-US" sz="2400" dirty="0">
                <a:latin typeface="Arial" panose="020B0604020202020204" pitchFamily="34" charset="0"/>
                <a:cs typeface="Arial" panose="020B0604020202020204" pitchFamily="34" charset="0"/>
              </a:rPr>
              <a:t> if in response to the solicitation an individual discloses that s/he does have a conflict of interest with the specific study. </a:t>
            </a:r>
          </a:p>
          <a:p>
            <a:endParaRPr lang="en-US" sz="24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The Significant Financial Interest Form is available </a:t>
            </a:r>
            <a:r>
              <a:rPr lang="en-US" altLang="en-US" sz="2000" b="1" dirty="0">
                <a:latin typeface="Arial" panose="020B0604020202020204" pitchFamily="34" charset="0"/>
                <a:cs typeface="Arial" panose="020B0604020202020204" pitchFamily="34" charset="0"/>
              </a:rPr>
              <a:t>on                        the </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3"/>
              </a:rPr>
              <a:t>IRB Website   </a:t>
            </a:r>
            <a:r>
              <a:rPr lang="en-US" altLang="en-US" sz="2000" dirty="0">
                <a:solidFill>
                  <a:schemeClr val="tx2"/>
                </a:solidFill>
                <a:latin typeface="Arial" panose="020B0604020202020204" pitchFamily="34" charset="0"/>
                <a:cs typeface="Arial" panose="020B0604020202020204" pitchFamily="34" charset="0"/>
              </a:rPr>
              <a:t>Note:  </a:t>
            </a:r>
            <a:r>
              <a:rPr lang="en-US" altLang="en-US" sz="2000" dirty="0">
                <a:solidFill>
                  <a:schemeClr val="accent1">
                    <a:lumMod val="75000"/>
                  </a:schemeClr>
                </a:solidFill>
                <a:latin typeface="Arial" panose="020B0604020202020204" pitchFamily="34" charset="0"/>
                <a:cs typeface="Arial" panose="020B0604020202020204" pitchFamily="34" charset="0"/>
              </a:rPr>
              <a:t>Read</a:t>
            </a:r>
            <a:r>
              <a:rPr lang="en-US" altLang="en-US" sz="2000" dirty="0">
                <a:solidFill>
                  <a:schemeClr val="tx2"/>
                </a:solidFill>
                <a:latin typeface="Arial" panose="020B0604020202020204" pitchFamily="34" charset="0"/>
                <a:cs typeface="Arial" panose="020B0604020202020204" pitchFamily="34" charset="0"/>
              </a:rPr>
              <a:t> IRB </a:t>
            </a:r>
            <a:r>
              <a:rPr lang="en-US" altLang="en-US" sz="2000" dirty="0">
                <a:solidFill>
                  <a:schemeClr val="tx2"/>
                </a:solidFill>
                <a:latin typeface="Arial" panose="020B0604020202020204" pitchFamily="34" charset="0"/>
                <a:cs typeface="Arial" panose="020B0604020202020204" pitchFamily="34" charset="0"/>
                <a:hlinkClick r:id="rId4"/>
              </a:rPr>
              <a:t>Policy 2011-012.0 </a:t>
            </a:r>
            <a:endParaRPr lang="en-US" alt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048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Step 4</a:t>
            </a:r>
            <a:r>
              <a:rPr lang="en-US" sz="3200" b="1" dirty="0"/>
              <a:t>- Complete the Human Subjects Protection Training (CITI Training)</a:t>
            </a:r>
            <a:endParaRPr lang="en-US" sz="3200" dirty="0"/>
          </a:p>
        </p:txBody>
      </p:sp>
      <p:sp>
        <p:nvSpPr>
          <p:cNvPr id="3" name="Content Placeholder 2"/>
          <p:cNvSpPr>
            <a:spLocks noGrp="1"/>
          </p:cNvSpPr>
          <p:nvPr>
            <p:ph idx="1"/>
          </p:nvPr>
        </p:nvSpPr>
        <p:spPr>
          <a:xfrm>
            <a:off x="457200" y="1813878"/>
            <a:ext cx="7791855" cy="4395933"/>
          </a:xfrm>
        </p:spPr>
        <p:txBody>
          <a:bodyPr>
            <a:normAutofit fontScale="92500" lnSpcReduction="20000"/>
          </a:bodyPr>
          <a:lstStyle/>
          <a:p>
            <a:pPr eaLnBrk="0" fontAlgn="base" hangingPunct="0">
              <a:spcBef>
                <a:spcPct val="0"/>
              </a:spcBef>
              <a:spcAft>
                <a:spcPct val="0"/>
              </a:spcAft>
            </a:pPr>
            <a:r>
              <a:rPr lang="en-US" sz="2600" dirty="0"/>
              <a:t>Ensure all key study personnel, including those authorized to obtain consent, have completed training in the protection of human subjects in research by checking the master training list on the </a:t>
            </a:r>
            <a:r>
              <a:rPr lang="en-US" sz="2600" dirty="0">
                <a:hlinkClick r:id="rId3"/>
              </a:rPr>
              <a:t>IRB Website</a:t>
            </a:r>
            <a:endParaRPr lang="en-US" sz="2600" dirty="0"/>
          </a:p>
          <a:p>
            <a:pPr lvl="1" eaLnBrk="0" fontAlgn="base" hangingPunct="0">
              <a:spcBef>
                <a:spcPct val="0"/>
              </a:spcBef>
              <a:spcAft>
                <a:spcPct val="0"/>
              </a:spcAft>
            </a:pPr>
            <a:r>
              <a:rPr lang="en-US" sz="2600" dirty="0"/>
              <a:t>Training must have been completed within the past three years to be considered current</a:t>
            </a:r>
          </a:p>
          <a:p>
            <a:pPr eaLnBrk="0" fontAlgn="base" hangingPunct="0">
              <a:spcBef>
                <a:spcPct val="0"/>
              </a:spcBef>
              <a:spcAft>
                <a:spcPct val="0"/>
              </a:spcAft>
            </a:pPr>
            <a:endParaRPr lang="en-US" sz="2600" dirty="0"/>
          </a:p>
          <a:p>
            <a:pPr eaLnBrk="0" fontAlgn="base" hangingPunct="0">
              <a:spcBef>
                <a:spcPct val="0"/>
              </a:spcBef>
              <a:spcAft>
                <a:spcPct val="0"/>
              </a:spcAft>
            </a:pPr>
            <a:r>
              <a:rPr lang="en-US" sz="2600" dirty="0"/>
              <a:t>If not already completed, the </a:t>
            </a:r>
            <a:r>
              <a:rPr lang="en-US" sz="2600" b="1" dirty="0"/>
              <a:t>CITI course</a:t>
            </a:r>
            <a:r>
              <a:rPr lang="en-US" sz="2600" dirty="0"/>
              <a:t>, the official method of satisfying this requirement, must be completed. Instructions for registering for the course are available </a:t>
            </a:r>
            <a:r>
              <a:rPr lang="en-US" altLang="en-US" sz="2600" dirty="0"/>
              <a:t>on the </a:t>
            </a:r>
            <a:r>
              <a:rPr lang="en-US" sz="2600" dirty="0"/>
              <a:t> </a:t>
            </a:r>
            <a:r>
              <a:rPr lang="en-US" sz="2600" dirty="0">
                <a:hlinkClick r:id="rId3"/>
              </a:rPr>
              <a:t>IRB Website</a:t>
            </a:r>
            <a:r>
              <a:rPr lang="en-US" sz="2600" dirty="0"/>
              <a:t>. </a:t>
            </a:r>
          </a:p>
          <a:p>
            <a:pPr eaLnBrk="0" fontAlgn="base" hangingPunct="0">
              <a:spcBef>
                <a:spcPct val="0"/>
              </a:spcBef>
              <a:spcAft>
                <a:spcPct val="0"/>
              </a:spcAft>
            </a:pPr>
            <a:endParaRPr lang="en-US" altLang="en-US" sz="2200" b="1" dirty="0">
              <a:solidFill>
                <a:schemeClr val="tx2"/>
              </a:solidFill>
            </a:endParaRPr>
          </a:p>
          <a:p>
            <a:pPr eaLnBrk="0" fontAlgn="base" hangingPunct="0">
              <a:spcBef>
                <a:spcPct val="0"/>
              </a:spcBef>
              <a:spcAft>
                <a:spcPct val="0"/>
              </a:spcAft>
            </a:pPr>
            <a:endParaRPr lang="en-US" altLang="en-US" sz="2200" b="1" dirty="0">
              <a:solidFill>
                <a:schemeClr val="tx2"/>
              </a:solidFill>
            </a:endParaRPr>
          </a:p>
          <a:p>
            <a:pPr marL="0" indent="0" eaLnBrk="0" fontAlgn="base" hangingPunct="0">
              <a:spcBef>
                <a:spcPct val="0"/>
              </a:spcBef>
              <a:spcAft>
                <a:spcPct val="0"/>
              </a:spcAft>
              <a:buNone/>
            </a:pPr>
            <a:r>
              <a:rPr lang="en-US" altLang="en-US" sz="2200" dirty="0">
                <a:solidFill>
                  <a:schemeClr val="tx2"/>
                </a:solidFill>
              </a:rPr>
              <a:t>Note:  this step may be completed prior to steps 1 and 2 if you prefer.   Review IRB Policy </a:t>
            </a:r>
            <a:r>
              <a:rPr lang="en-US" altLang="en-US" sz="2200" dirty="0">
                <a:solidFill>
                  <a:schemeClr val="tx2"/>
                </a:solidFill>
                <a:hlinkClick r:id="rId4"/>
              </a:rPr>
              <a:t>2011-023.0</a:t>
            </a:r>
            <a:endParaRPr lang="en-US" altLang="en-US" sz="2200" dirty="0">
              <a:solidFill>
                <a:schemeClr val="tx2"/>
              </a:solidFill>
            </a:endParaRPr>
          </a:p>
          <a:p>
            <a:pPr eaLnBrk="0" fontAlgn="base" hangingPunct="0">
              <a:spcBef>
                <a:spcPct val="0"/>
              </a:spcBef>
              <a:spcAft>
                <a:spcPct val="0"/>
              </a:spcAft>
            </a:pPr>
            <a:endParaRPr lang="en-US" b="1" dirty="0"/>
          </a:p>
          <a:p>
            <a:pPr marL="0" indent="0" eaLnBrk="0" fontAlgn="base" hangingPunct="0">
              <a:spcBef>
                <a:spcPct val="0"/>
              </a:spcBef>
              <a:spcAft>
                <a:spcPct val="0"/>
              </a:spcAft>
              <a:buNone/>
            </a:pPr>
            <a:endParaRPr lang="en-US" dirty="0"/>
          </a:p>
          <a:p>
            <a:endParaRPr lang="en-US" dirty="0"/>
          </a:p>
        </p:txBody>
      </p:sp>
    </p:spTree>
    <p:extLst>
      <p:ext uri="{BB962C8B-B14F-4D97-AF65-F5344CB8AC3E}">
        <p14:creationId xmlns:p14="http://schemas.microsoft.com/office/powerpoint/2010/main" val="953963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u="sng" dirty="0"/>
              <a:t>Step 5- </a:t>
            </a:r>
            <a:r>
              <a:rPr lang="en-US" sz="3200" b="1" dirty="0"/>
              <a:t>Review Exempt and Expedited Categories </a:t>
            </a:r>
            <a:endParaRPr lang="en-US" sz="3200" dirty="0"/>
          </a:p>
        </p:txBody>
      </p:sp>
      <p:sp>
        <p:nvSpPr>
          <p:cNvPr id="3" name="Content Placeholder 2"/>
          <p:cNvSpPr>
            <a:spLocks noGrp="1"/>
          </p:cNvSpPr>
          <p:nvPr>
            <p:ph idx="1"/>
          </p:nvPr>
        </p:nvSpPr>
        <p:spPr/>
        <p:txBody>
          <a:bodyPr>
            <a:normAutofit fontScale="70000" lnSpcReduction="20000"/>
          </a:bodyPr>
          <a:lstStyle/>
          <a:p>
            <a:pPr defTabSz="931774">
              <a:defRPr/>
            </a:pPr>
            <a:r>
              <a:rPr lang="en-US" sz="3400" dirty="0"/>
              <a:t>If the level of risk of your study is minimal, review the Request for </a:t>
            </a:r>
            <a:r>
              <a:rPr lang="en-US" sz="3400" dirty="0">
                <a:solidFill>
                  <a:schemeClr val="tx1"/>
                </a:solidFill>
              </a:rPr>
              <a:t> Exemption Form.  </a:t>
            </a:r>
            <a:r>
              <a:rPr lang="en-US" sz="3400" dirty="0"/>
              <a:t>If the research does not appear to qualify for exempt status, review the Request for Expedited Review Form.  </a:t>
            </a:r>
          </a:p>
          <a:p>
            <a:pPr lvl="1" defTabSz="931774">
              <a:defRPr/>
            </a:pPr>
            <a:r>
              <a:rPr lang="en-US" sz="3400" dirty="0"/>
              <a:t>The forms are available on the </a:t>
            </a:r>
            <a:r>
              <a:rPr lang="en-US" sz="3400" dirty="0">
                <a:hlinkClick r:id="rId2"/>
              </a:rPr>
              <a:t>IRB Website</a:t>
            </a:r>
            <a:endParaRPr lang="en-US" sz="3400" dirty="0"/>
          </a:p>
          <a:p>
            <a:pPr defTabSz="931774">
              <a:defRPr/>
            </a:pPr>
            <a:endParaRPr lang="en-US" sz="3400" dirty="0"/>
          </a:p>
          <a:p>
            <a:pPr defTabSz="931774">
              <a:defRPr/>
            </a:pPr>
            <a:r>
              <a:rPr lang="en-US" sz="3400" dirty="0"/>
              <a:t>If the research does not appear to qualify for exempt status or expedited review, full board review will be required. There are submission deadlines for full board meetings for each panel.  Deadlines for submissions are posted on the </a:t>
            </a:r>
            <a:r>
              <a:rPr lang="en-US" sz="3400" dirty="0">
                <a:hlinkClick r:id="rId3"/>
              </a:rPr>
              <a:t>IRB Website</a:t>
            </a:r>
            <a:r>
              <a:rPr lang="en-US" sz="3400" dirty="0"/>
              <a:t>. </a:t>
            </a:r>
          </a:p>
          <a:p>
            <a:pPr lvl="1" defTabSz="931774">
              <a:defRPr/>
            </a:pPr>
            <a:r>
              <a:rPr lang="en-US" sz="3400" dirty="0"/>
              <a:t>Any Full Board study that plans to enroll prisoners can only be reviewed by Panel 2. </a:t>
            </a:r>
          </a:p>
          <a:p>
            <a:pPr marL="0" indent="0" defTabSz="931774">
              <a:buNone/>
              <a:defRPr/>
            </a:pPr>
            <a:endParaRPr lang="en-US" dirty="0"/>
          </a:p>
        </p:txBody>
      </p:sp>
    </p:spTree>
    <p:extLst>
      <p:ext uri="{BB962C8B-B14F-4D97-AF65-F5344CB8AC3E}">
        <p14:creationId xmlns:p14="http://schemas.microsoft.com/office/powerpoint/2010/main" val="354874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 y="0"/>
            <a:ext cx="8229600" cy="1143000"/>
          </a:xfrm>
        </p:spPr>
        <p:txBody>
          <a:bodyPr>
            <a:normAutofit/>
          </a:bodyPr>
          <a:lstStyle/>
          <a:p>
            <a:r>
              <a:rPr lang="en-US" sz="3200" b="1" u="sng" dirty="0"/>
              <a:t>Step 6</a:t>
            </a:r>
            <a:r>
              <a:rPr lang="en-US" sz="3200" b="1" dirty="0"/>
              <a:t>: Download and Complete the Application Checklist</a:t>
            </a:r>
            <a:endParaRPr lang="en-US" sz="3200" dirty="0"/>
          </a:p>
        </p:txBody>
      </p:sp>
      <p:sp>
        <p:nvSpPr>
          <p:cNvPr id="3" name="Content Placeholder 2"/>
          <p:cNvSpPr>
            <a:spLocks noGrp="1"/>
          </p:cNvSpPr>
          <p:nvPr>
            <p:ph idx="1"/>
          </p:nvPr>
        </p:nvSpPr>
        <p:spPr>
          <a:xfrm>
            <a:off x="149614" y="1433196"/>
            <a:ext cx="9451585" cy="5126420"/>
          </a:xfrm>
        </p:spPr>
        <p:txBody>
          <a:bodyPr>
            <a:normAutofit fontScale="92500" lnSpcReduction="20000"/>
          </a:bodyPr>
          <a:lstStyle/>
          <a:p>
            <a:r>
              <a:rPr lang="en-US" sz="2600" dirty="0"/>
              <a:t>There are three Application Checklists: One for Exempt Status, one for  Expedited Reviews and another one for Full Board Studies. Please make sure you select the right checklist.</a:t>
            </a:r>
          </a:p>
          <a:p>
            <a:pPr marL="0" indent="0">
              <a:buNone/>
            </a:pPr>
            <a:endParaRPr lang="en-US" sz="2600" dirty="0"/>
          </a:p>
          <a:p>
            <a:r>
              <a:rPr lang="en-US" sz="2600" dirty="0"/>
              <a:t>The checklists are available on the </a:t>
            </a:r>
            <a:r>
              <a:rPr lang="en-US" sz="2600" dirty="0">
                <a:hlinkClick r:id="rId3"/>
              </a:rPr>
              <a:t>IRB Website </a:t>
            </a:r>
            <a:endParaRPr lang="en-US" sz="2600" dirty="0"/>
          </a:p>
          <a:p>
            <a:endParaRPr lang="en-US" sz="2600" dirty="0"/>
          </a:p>
          <a:p>
            <a:r>
              <a:rPr lang="en-US" sz="2600" dirty="0"/>
              <a:t>The Checklist should be used as a guide to gather and                complete the material necessary to complete your submission. </a:t>
            </a:r>
          </a:p>
          <a:p>
            <a:endParaRPr lang="en-US" sz="2600" dirty="0"/>
          </a:p>
          <a:p>
            <a:r>
              <a:rPr lang="en-US" sz="2600" dirty="0"/>
              <a:t>The checklist and all relevant documents should be ready                  before you  begin the on-line application. </a:t>
            </a:r>
          </a:p>
          <a:p>
            <a:endParaRPr lang="en-US" sz="2600" dirty="0"/>
          </a:p>
          <a:p>
            <a:r>
              <a:rPr lang="en-US" sz="2600" dirty="0"/>
              <a:t>The checklist itself is to be attached in the Study Documents Section of the on-line Submission form. </a:t>
            </a:r>
            <a:br>
              <a:rPr lang="en-US" sz="2600" dirty="0"/>
            </a:br>
            <a:endParaRPr lang="en-US" sz="2600" dirty="0"/>
          </a:p>
          <a:p>
            <a:endParaRPr lang="en-US" dirty="0"/>
          </a:p>
        </p:txBody>
      </p:sp>
    </p:spTree>
    <p:extLst>
      <p:ext uri="{BB962C8B-B14F-4D97-AF65-F5344CB8AC3E}">
        <p14:creationId xmlns:p14="http://schemas.microsoft.com/office/powerpoint/2010/main" val="939200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1404</TotalTime>
  <Words>813</Words>
  <Application>Microsoft Office PowerPoint</Application>
  <PresentationFormat>On-screen Show (4:3)</PresentationFormat>
  <Paragraphs>72</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Office of the Vice President for Research Human Subjects Protection Program  IRB Submission Process  Module 1- Common Steps for all Studies   </vt:lpstr>
      <vt:lpstr>Human Subjects Research Determination </vt:lpstr>
      <vt:lpstr>Steps to Complete an  IRB Submission </vt:lpstr>
      <vt:lpstr> Step 1: Selecting the Principal Investigator          &amp; Collecting the PI Curriculum Vitae   </vt:lpstr>
      <vt:lpstr> Step 2: Selecting the Key Study Personnel     </vt:lpstr>
      <vt:lpstr>Step 3: Solicit/Obtain Project Specific Disclosures </vt:lpstr>
      <vt:lpstr>Step 4- Complete the Human Subjects Protection Training (CITI Training)</vt:lpstr>
      <vt:lpstr>Step 5- Review Exempt and Expedited Categories </vt:lpstr>
      <vt:lpstr>Step 6: Download and Complete the Application Checklist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CBallestrini</dc:creator>
  <cp:lastModifiedBy>Julia Blair</cp:lastModifiedBy>
  <cp:revision>346</cp:revision>
  <cp:lastPrinted>2015-08-11T20:01:20Z</cp:lastPrinted>
  <dcterms:created xsi:type="dcterms:W3CDTF">2013-10-10T18:53:03Z</dcterms:created>
  <dcterms:modified xsi:type="dcterms:W3CDTF">2024-04-17T12:55:38Z</dcterms:modified>
</cp:coreProperties>
</file>