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11" r:id="rId2"/>
    <p:sldId id="261" r:id="rId3"/>
    <p:sldId id="265" r:id="rId4"/>
    <p:sldId id="299" r:id="rId5"/>
    <p:sldId id="312" r:id="rId6"/>
    <p:sldId id="266" r:id="rId7"/>
    <p:sldId id="300" r:id="rId8"/>
    <p:sldId id="301" r:id="rId9"/>
    <p:sldId id="271" r:id="rId10"/>
    <p:sldId id="313" r:id="rId11"/>
    <p:sldId id="310"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83A448-D745-4AC4-B599-6F2EF6CE2AD1}">
          <p14:sldIdLst>
            <p14:sldId id="311"/>
            <p14:sldId id="261"/>
            <p14:sldId id="265"/>
            <p14:sldId id="299"/>
            <p14:sldId id="312"/>
            <p14:sldId id="266"/>
            <p14:sldId id="300"/>
            <p14:sldId id="301"/>
            <p14:sldId id="271"/>
            <p14:sldId id="313"/>
            <p14:sldId id="31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54" autoAdjust="0"/>
    <p:restoredTop sz="78839" autoAdjust="0"/>
  </p:normalViewPr>
  <p:slideViewPr>
    <p:cSldViewPr snapToGrid="0" snapToObjects="1">
      <p:cViewPr varScale="1">
        <p:scale>
          <a:sx n="72" d="100"/>
          <a:sy n="72" d="100"/>
        </p:scale>
        <p:origin x="1722" y="54"/>
      </p:cViewPr>
      <p:guideLst>
        <p:guide orient="horz" pos="2160"/>
        <p:guide pos="2880"/>
      </p:guideLst>
    </p:cSldViewPr>
  </p:slideViewPr>
  <p:notesTextViewPr>
    <p:cViewPr>
      <p:scale>
        <a:sx n="100" d="100"/>
        <a:sy n="100" d="100"/>
      </p:scale>
      <p:origin x="0" y="0"/>
    </p:cViewPr>
  </p:notesTextViewPr>
  <p:sorterViewPr>
    <p:cViewPr>
      <p:scale>
        <a:sx n="55" d="100"/>
        <a:sy n="55" d="100"/>
      </p:scale>
      <p:origin x="0" y="6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9FA2F5-0AA9-41B6-B322-C30EBCC41779}" type="datetimeFigureOut">
              <a:rPr lang="en-US" smtClean="0"/>
              <a:t>7/24/2019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457274-BE18-43EA-BCF6-909C76D4D0BC}" type="slidenum">
              <a:rPr lang="en-US" smtClean="0"/>
              <a:t>‹#›</a:t>
            </a:fld>
            <a:endParaRPr lang="en-US"/>
          </a:p>
        </p:txBody>
      </p:sp>
    </p:spTree>
    <p:extLst>
      <p:ext uri="{BB962C8B-B14F-4D97-AF65-F5344CB8AC3E}">
        <p14:creationId xmlns:p14="http://schemas.microsoft.com/office/powerpoint/2010/main" val="4087192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a:t>presentation provides an overview of how to </a:t>
            </a:r>
            <a:r>
              <a:rPr lang="en-US" dirty="0" smtClean="0"/>
              <a:t>be</a:t>
            </a:r>
            <a:r>
              <a:rPr lang="en-US" baseline="0" dirty="0" smtClean="0"/>
              <a:t> compliant with</a:t>
            </a:r>
            <a:r>
              <a:rPr lang="en-US" dirty="0" smtClean="0"/>
              <a:t> </a:t>
            </a:r>
            <a:r>
              <a:rPr lang="en-US" dirty="0"/>
              <a:t>the </a:t>
            </a:r>
            <a:r>
              <a:rPr lang="en-US" i="1" dirty="0"/>
              <a:t>Health Insurance Portability and Accountability Act </a:t>
            </a:r>
            <a:r>
              <a:rPr lang="en-US" i="1" dirty="0" smtClean="0"/>
              <a:t>(HIPAA) </a:t>
            </a:r>
            <a:r>
              <a:rPr lang="en-US" dirty="0" smtClean="0"/>
              <a:t>when conducting </a:t>
            </a:r>
            <a:r>
              <a:rPr lang="en-US" baseline="0" dirty="0" smtClean="0"/>
              <a:t>research. </a:t>
            </a:r>
          </a:p>
          <a:p>
            <a:pPr defTabSz="931774">
              <a:defRPr/>
            </a:pPr>
            <a:endParaRPr lang="en-US" dirty="0"/>
          </a:p>
        </p:txBody>
      </p:sp>
      <p:sp>
        <p:nvSpPr>
          <p:cNvPr id="4" name="Slide Number Placeholder 3"/>
          <p:cNvSpPr>
            <a:spLocks noGrp="1"/>
          </p:cNvSpPr>
          <p:nvPr>
            <p:ph type="sldNum" sz="quarter" idx="10"/>
          </p:nvPr>
        </p:nvSpPr>
        <p:spPr/>
        <p:txBody>
          <a:bodyPr/>
          <a:lstStyle/>
          <a:p>
            <a:fld id="{532BD650-3635-4463-9A43-A5FA08E12607}" type="slidenum">
              <a:rPr lang="en-US" smtClean="0"/>
              <a:t>1</a:t>
            </a:fld>
            <a:endParaRPr lang="en-US"/>
          </a:p>
        </p:txBody>
      </p:sp>
    </p:spTree>
    <p:extLst>
      <p:ext uri="{BB962C8B-B14F-4D97-AF65-F5344CB8AC3E}">
        <p14:creationId xmlns:p14="http://schemas.microsoft.com/office/powerpoint/2010/main" val="154093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532BD650-3635-4463-9A43-A5FA08E12607}" type="slidenum">
              <a:rPr lang="en-US" smtClean="0"/>
              <a:t>2</a:t>
            </a:fld>
            <a:endParaRPr lang="en-US"/>
          </a:p>
        </p:txBody>
      </p:sp>
    </p:spTree>
    <p:extLst>
      <p:ext uri="{BB962C8B-B14F-4D97-AF65-F5344CB8AC3E}">
        <p14:creationId xmlns:p14="http://schemas.microsoft.com/office/powerpoint/2010/main" val="2093122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457274-BE18-43EA-BCF6-909C76D4D0BC}" type="slidenum">
              <a:rPr lang="en-US" smtClean="0"/>
              <a:t>3</a:t>
            </a:fld>
            <a:endParaRPr lang="en-US"/>
          </a:p>
        </p:txBody>
      </p:sp>
    </p:spTree>
    <p:extLst>
      <p:ext uri="{BB962C8B-B14F-4D97-AF65-F5344CB8AC3E}">
        <p14:creationId xmlns:p14="http://schemas.microsoft.com/office/powerpoint/2010/main" val="24882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457274-BE18-43EA-BCF6-909C76D4D0BC}" type="slidenum">
              <a:rPr lang="en-US" smtClean="0"/>
              <a:t>4</a:t>
            </a:fld>
            <a:endParaRPr lang="en-US"/>
          </a:p>
        </p:txBody>
      </p:sp>
    </p:spTree>
    <p:extLst>
      <p:ext uri="{BB962C8B-B14F-4D97-AF65-F5344CB8AC3E}">
        <p14:creationId xmlns:p14="http://schemas.microsoft.com/office/powerpoint/2010/main" val="1436375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D1CEAB-0ECD-4219-9ECD-F975D57045D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2709" lvl="1" indent="0">
              <a:buFont typeface="+mj-lt"/>
              <a:buNone/>
            </a:pPr>
            <a:endParaRPr lang="en-US" dirty="0"/>
          </a:p>
        </p:txBody>
      </p:sp>
      <p:sp>
        <p:nvSpPr>
          <p:cNvPr id="4" name="Slide Number Placeholder 3"/>
          <p:cNvSpPr>
            <a:spLocks noGrp="1"/>
          </p:cNvSpPr>
          <p:nvPr>
            <p:ph type="sldNum" sz="quarter" idx="10"/>
          </p:nvPr>
        </p:nvSpPr>
        <p:spPr/>
        <p:txBody>
          <a:bodyPr/>
          <a:lstStyle/>
          <a:p>
            <a:fld id="{71D1CEAB-0ECD-4219-9ECD-F975D57045D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457274-BE18-43EA-BCF6-909C76D4D0BC}" type="slidenum">
              <a:rPr lang="en-US" smtClean="0"/>
              <a:t>8</a:t>
            </a:fld>
            <a:endParaRPr lang="en-US"/>
          </a:p>
        </p:txBody>
      </p:sp>
    </p:spTree>
    <p:extLst>
      <p:ext uri="{BB962C8B-B14F-4D97-AF65-F5344CB8AC3E}">
        <p14:creationId xmlns:p14="http://schemas.microsoft.com/office/powerpoint/2010/main" val="969299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D1CEAB-0ECD-4219-9ECD-F975D57045DE}"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2BD650-3635-4463-9A43-A5FA08E12607}" type="slidenum">
              <a:rPr lang="en-US" smtClean="0"/>
              <a:t>11</a:t>
            </a:fld>
            <a:endParaRPr lang="en-US"/>
          </a:p>
        </p:txBody>
      </p:sp>
    </p:spTree>
    <p:extLst>
      <p:ext uri="{BB962C8B-B14F-4D97-AF65-F5344CB8AC3E}">
        <p14:creationId xmlns:p14="http://schemas.microsoft.com/office/powerpoint/2010/main" val="3460368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Headline 1 here</a:t>
            </a:r>
            <a:br>
              <a:rPr lang="en-US" dirty="0" smtClean="0"/>
            </a:br>
            <a:r>
              <a:rPr lang="en-US" dirty="0" smtClean="0"/>
              <a:t>Headline 2 here</a:t>
            </a:r>
            <a:endParaRPr lang="en-US" dirty="0"/>
          </a:p>
        </p:txBody>
      </p:sp>
      <p:sp>
        <p:nvSpPr>
          <p:cNvPr id="3" name="Subtitle 2"/>
          <p:cNvSpPr>
            <a:spLocks noGrp="1"/>
          </p:cNvSpPr>
          <p:nvPr>
            <p:ph type="subTitle" idx="1" hasCustomPrompt="1"/>
          </p:nvPr>
        </p:nvSpPr>
        <p:spPr>
          <a:xfrm>
            <a:off x="1371600" y="3886200"/>
            <a:ext cx="6400800" cy="534798"/>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endParaRPr lang="en-US" dirty="0"/>
          </a:p>
        </p:txBody>
      </p:sp>
      <p:sp>
        <p:nvSpPr>
          <p:cNvPr id="6" name="Slide Number Placeholder 5"/>
          <p:cNvSpPr>
            <a:spLocks noGrp="1"/>
          </p:cNvSpPr>
          <p:nvPr>
            <p:ph type="sldNum" sz="quarter" idx="12"/>
          </p:nvPr>
        </p:nvSpPr>
        <p:spPr/>
        <p:txBody>
          <a:bodyPr/>
          <a:lstStyle/>
          <a:p>
            <a:fld id="{B098AFC2-6C70-5741-9524-AA5F422D6150}" type="slidenum">
              <a:rPr lang="en-US" smtClean="0"/>
              <a:t>‹#›</a:t>
            </a:fld>
            <a:endParaRPr lang="en-US"/>
          </a:p>
        </p:txBody>
      </p:sp>
      <p:sp>
        <p:nvSpPr>
          <p:cNvPr id="7" name="Text Placeholder 6"/>
          <p:cNvSpPr>
            <a:spLocks noGrp="1"/>
          </p:cNvSpPr>
          <p:nvPr>
            <p:ph type="body" sz="quarter" idx="13" hasCustomPrompt="1"/>
          </p:nvPr>
        </p:nvSpPr>
        <p:spPr>
          <a:xfrm>
            <a:off x="1371600" y="4521200"/>
            <a:ext cx="6400800" cy="428625"/>
          </a:xfrm>
        </p:spPr>
        <p:txBody>
          <a:bodyPr>
            <a:noAutofit/>
          </a:bodyPr>
          <a:lstStyle>
            <a:lvl1pPr marL="0" indent="0" algn="ctr">
              <a:buNone/>
              <a:defRPr sz="1800">
                <a:solidFill>
                  <a:schemeClr val="bg1">
                    <a:lumMod val="50000"/>
                  </a:schemeClr>
                </a:solidFill>
              </a:defRPr>
            </a:lvl1pPr>
          </a:lstStyle>
          <a:p>
            <a:pPr lvl="0"/>
            <a:r>
              <a:rPr lang="en-US" dirty="0" smtClean="0"/>
              <a:t>Date</a:t>
            </a:r>
            <a:endParaRPr lang="en-US" dirty="0"/>
          </a:p>
        </p:txBody>
      </p:sp>
    </p:spTree>
    <p:extLst>
      <p:ext uri="{BB962C8B-B14F-4D97-AF65-F5344CB8AC3E}">
        <p14:creationId xmlns:p14="http://schemas.microsoft.com/office/powerpoint/2010/main" val="10900776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48916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4891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33816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lumMod val="50000"/>
                  </a:schemeClr>
                </a:solidFill>
              </a:defRPr>
            </a:lvl1pPr>
          </a:lstStyle>
          <a:p>
            <a:r>
              <a:rPr lang="en-US" dirty="0" smtClean="0"/>
              <a:t>Headline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83219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Headline</a:t>
            </a:r>
            <a:endParaRPr lang="en-US" dirty="0"/>
          </a:p>
        </p:txBody>
      </p:sp>
      <p:sp>
        <p:nvSpPr>
          <p:cNvPr id="3" name="Content Placeholder 2"/>
          <p:cNvSpPr>
            <a:spLocks noGrp="1"/>
          </p:cNvSpPr>
          <p:nvPr>
            <p:ph sz="half" idx="1"/>
          </p:nvPr>
        </p:nvSpPr>
        <p:spPr>
          <a:xfrm>
            <a:off x="457200" y="1600200"/>
            <a:ext cx="4038600" cy="4184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84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417707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Headline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a:t>
            </a:r>
          </a:p>
        </p:txBody>
      </p:sp>
      <p:sp>
        <p:nvSpPr>
          <p:cNvPr id="4" name="Content Placeholder 3"/>
          <p:cNvSpPr>
            <a:spLocks noGrp="1"/>
          </p:cNvSpPr>
          <p:nvPr>
            <p:ph sz="half" idx="2"/>
          </p:nvPr>
        </p:nvSpPr>
        <p:spPr>
          <a:xfrm>
            <a:off x="457200" y="2174875"/>
            <a:ext cx="4040188" cy="3609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Subhead</a:t>
            </a:r>
          </a:p>
        </p:txBody>
      </p:sp>
      <p:sp>
        <p:nvSpPr>
          <p:cNvPr id="6" name="Content Placeholder 5"/>
          <p:cNvSpPr>
            <a:spLocks noGrp="1"/>
          </p:cNvSpPr>
          <p:nvPr>
            <p:ph sz="quarter" idx="4"/>
          </p:nvPr>
        </p:nvSpPr>
        <p:spPr>
          <a:xfrm>
            <a:off x="4645025" y="2174875"/>
            <a:ext cx="4041775" cy="3609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191523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Headline</a:t>
            </a:r>
            <a:endParaRPr lang="en-US" dirty="0"/>
          </a:p>
        </p:txBody>
      </p:sp>
      <p:sp>
        <p:nvSpPr>
          <p:cNvPr id="5" name="Slide Number Placeholder 4"/>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5522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51277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a:solidFill>
                  <a:schemeClr val="tx2">
                    <a:lumMod val="50000"/>
                  </a:schemeClr>
                </a:solidFill>
              </a:defRPr>
            </a:lvl1pPr>
          </a:lstStyle>
          <a:p>
            <a:r>
              <a:rPr lang="en-US" dirty="0" smtClean="0"/>
              <a:t>Subhead</a:t>
            </a:r>
            <a:endParaRPr lang="en-US" dirty="0"/>
          </a:p>
        </p:txBody>
      </p:sp>
      <p:sp>
        <p:nvSpPr>
          <p:cNvPr id="3" name="Content Placeholder 2"/>
          <p:cNvSpPr>
            <a:spLocks noGrp="1"/>
          </p:cNvSpPr>
          <p:nvPr>
            <p:ph idx="1"/>
          </p:nvPr>
        </p:nvSpPr>
        <p:spPr>
          <a:xfrm>
            <a:off x="3575050" y="273051"/>
            <a:ext cx="5111750" cy="54599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78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3547838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468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41272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Headline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098AFC2-6C70-5741-9524-AA5F422D6150}" type="slidenum">
              <a:rPr lang="en-US" smtClean="0"/>
              <a:t>‹#›</a:t>
            </a:fld>
            <a:endParaRPr lang="en-US"/>
          </a:p>
        </p:txBody>
      </p:sp>
    </p:spTree>
    <p:extLst>
      <p:ext uri="{BB962C8B-B14F-4D97-AF65-F5344CB8AC3E}">
        <p14:creationId xmlns:p14="http://schemas.microsoft.com/office/powerpoint/2010/main" val="137437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Headline</a:t>
            </a:r>
            <a:endParaRPr lang="en-US" dirty="0"/>
          </a:p>
        </p:txBody>
      </p:sp>
      <p:sp>
        <p:nvSpPr>
          <p:cNvPr id="3" name="Text Placeholder 2"/>
          <p:cNvSpPr>
            <a:spLocks noGrp="1"/>
          </p:cNvSpPr>
          <p:nvPr>
            <p:ph type="body" idx="1"/>
          </p:nvPr>
        </p:nvSpPr>
        <p:spPr>
          <a:xfrm>
            <a:off x="457200" y="1600200"/>
            <a:ext cx="8229600" cy="410195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8AFC2-6C70-5741-9524-AA5F422D6150}" type="slidenum">
              <a:rPr lang="en-US" smtClean="0"/>
              <a:t>‹#›</a:t>
            </a:fld>
            <a:endParaRPr lang="en-US"/>
          </a:p>
        </p:txBody>
      </p:sp>
    </p:spTree>
    <p:extLst>
      <p:ext uri="{BB962C8B-B14F-4D97-AF65-F5344CB8AC3E}">
        <p14:creationId xmlns:p14="http://schemas.microsoft.com/office/powerpoint/2010/main" val="416572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2">
              <a:lumMod val="50000"/>
            </a:schemeClr>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000000"/>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000000"/>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000000"/>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000000"/>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vpr.uchc.edu/services/rics/hspp/irb/irb-instructions-forms-and-sampl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975" y="771525"/>
            <a:ext cx="8801100" cy="2828925"/>
          </a:xfrm>
        </p:spPr>
        <p:txBody>
          <a:bodyPr>
            <a:noAutofit/>
          </a:bodyPr>
          <a:lstStyle/>
          <a:p>
            <a:r>
              <a:rPr lang="en-US" sz="3600" dirty="0"/>
              <a:t>Office of the Vice President for Research Human Subjects Protection Program</a:t>
            </a:r>
            <a:br>
              <a:rPr lang="en-US" sz="3600" dirty="0"/>
            </a:br>
            <a:r>
              <a:rPr lang="en-US" sz="3600" dirty="0" smtClean="0"/>
              <a:t/>
            </a:r>
            <a:br>
              <a:rPr lang="en-US" sz="3600" dirty="0" smtClean="0"/>
            </a:br>
            <a:r>
              <a:rPr lang="en-US" sz="3600" dirty="0" smtClean="0"/>
              <a:t>IRB Submission Process </a:t>
            </a:r>
            <a:br>
              <a:rPr lang="en-US" sz="3600" dirty="0" smtClean="0"/>
            </a:br>
            <a:r>
              <a:rPr lang="en-US" sz="3600" dirty="0" smtClean="0"/>
              <a:t/>
            </a:r>
            <a:br>
              <a:rPr lang="en-US" sz="3600" dirty="0" smtClean="0"/>
            </a:br>
            <a:r>
              <a:rPr lang="en-US" sz="2800" b="1" dirty="0" smtClean="0"/>
              <a:t>Module 4 - </a:t>
            </a:r>
            <a:r>
              <a:rPr lang="en-US" sz="2800" b="1" dirty="0"/>
              <a:t>Health Insurance Portability and </a:t>
            </a:r>
            <a:r>
              <a:rPr lang="en-US" sz="2800" b="1" dirty="0" smtClean="0"/>
              <a:t>    		Accountability Act (</a:t>
            </a:r>
            <a:r>
              <a:rPr lang="en-US" sz="2800" b="1" dirty="0"/>
              <a:t>HIPAA)</a:t>
            </a:r>
            <a:endParaRPr lang="en-US" sz="2800" dirty="0"/>
          </a:p>
        </p:txBody>
      </p:sp>
      <p:sp>
        <p:nvSpPr>
          <p:cNvPr id="4" name="Text Placeholder 3"/>
          <p:cNvSpPr>
            <a:spLocks noGrp="1"/>
          </p:cNvSpPr>
          <p:nvPr>
            <p:ph type="body" sz="quarter" idx="13"/>
          </p:nvPr>
        </p:nvSpPr>
        <p:spPr>
          <a:xfrm>
            <a:off x="1506511" y="5270708"/>
            <a:ext cx="6400800" cy="428625"/>
          </a:xfrm>
        </p:spPr>
        <p:txBody>
          <a:bodyPr>
            <a:normAutofit/>
          </a:bodyPr>
          <a:lstStyle/>
          <a:p>
            <a:r>
              <a:rPr lang="en-US" sz="2000" dirty="0" smtClean="0"/>
              <a:t>July, 2019 </a:t>
            </a:r>
            <a:endParaRPr lang="en-US" sz="2000" dirty="0"/>
          </a:p>
        </p:txBody>
      </p:sp>
      <p:sp>
        <p:nvSpPr>
          <p:cNvPr id="6" name="Slide Number Placeholder 5"/>
          <p:cNvSpPr>
            <a:spLocks noGrp="1"/>
          </p:cNvSpPr>
          <p:nvPr>
            <p:ph type="sldNum" sz="quarter" idx="12"/>
          </p:nvPr>
        </p:nvSpPr>
        <p:spPr/>
        <p:txBody>
          <a:bodyPr/>
          <a:lstStyle/>
          <a:p>
            <a:fld id="{B098AFC2-6C70-5741-9524-AA5F422D6150}" type="slidenum">
              <a:rPr lang="en-US" smtClean="0"/>
              <a:pPr/>
              <a:t>1</a:t>
            </a:fld>
            <a:endParaRPr lang="en-US"/>
          </a:p>
        </p:txBody>
      </p:sp>
      <p:sp>
        <p:nvSpPr>
          <p:cNvPr id="5" name="Subtitle 4"/>
          <p:cNvSpPr>
            <a:spLocks noGrp="1"/>
          </p:cNvSpPr>
          <p:nvPr>
            <p:ph type="subTitle" idx="1"/>
          </p:nvPr>
        </p:nvSpPr>
        <p:spPr>
          <a:xfrm>
            <a:off x="1321837" y="3990068"/>
            <a:ext cx="6400800" cy="534798"/>
          </a:xfrm>
        </p:spPr>
        <p:txBody>
          <a:bodyPr/>
          <a:lstStyle/>
          <a:p>
            <a:r>
              <a:rPr lang="en-US" dirty="0" smtClean="0"/>
              <a:t> </a:t>
            </a:r>
            <a:endParaRPr lang="en-US" dirty="0"/>
          </a:p>
        </p:txBody>
      </p:sp>
    </p:spTree>
    <p:extLst>
      <p:ext uri="{BB962C8B-B14F-4D97-AF65-F5344CB8AC3E}">
        <p14:creationId xmlns:p14="http://schemas.microsoft.com/office/powerpoint/2010/main" val="3905167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presentation has reviewed the most common ways in which HIPAA is addressed in research.  However there are also other mechanisms such as limited data sets and data use agreements, preparatory to research provisions and provisions for use of decedent information. For more information on any of the aforementioned contact the IRB Office as noted on the next slide. </a:t>
            </a:r>
            <a:endParaRPr lang="en-US" dirty="0"/>
          </a:p>
        </p:txBody>
      </p:sp>
      <p:sp>
        <p:nvSpPr>
          <p:cNvPr id="4" name="Slide Number Placeholder 3"/>
          <p:cNvSpPr>
            <a:spLocks noGrp="1"/>
          </p:cNvSpPr>
          <p:nvPr>
            <p:ph type="sldNum" sz="quarter" idx="12"/>
          </p:nvPr>
        </p:nvSpPr>
        <p:spPr/>
        <p:txBody>
          <a:bodyPr/>
          <a:lstStyle/>
          <a:p>
            <a:fld id="{B098AFC2-6C70-5741-9524-AA5F422D6150}" type="slidenum">
              <a:rPr lang="en-US" smtClean="0"/>
              <a:t>10</a:t>
            </a:fld>
            <a:endParaRPr lang="en-US"/>
          </a:p>
        </p:txBody>
      </p:sp>
    </p:spTree>
    <p:extLst>
      <p:ext uri="{BB962C8B-B14F-4D97-AF65-F5344CB8AC3E}">
        <p14:creationId xmlns:p14="http://schemas.microsoft.com/office/powerpoint/2010/main" val="2694838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600287" y="524933"/>
            <a:ext cx="8229600" cy="4213371"/>
          </a:xfrm>
          <a:prstGeom prst="rect">
            <a:avLst/>
          </a:prstGeom>
          <a:ln>
            <a:miter lim="800000"/>
            <a:headEnd/>
            <a:tailEnd/>
          </a:ln>
          <a:extLst/>
        </p:spPr>
        <p:txBody>
          <a:bodyPr/>
          <a:lst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defRPr/>
            </a:pPr>
            <a:r>
              <a:rPr lang="en-US" sz="4000" dirty="0" smtClean="0">
                <a:solidFill>
                  <a:schemeClr val="bg1"/>
                </a:solidFill>
              </a:rPr>
              <a:t>Questions</a:t>
            </a:r>
          </a:p>
        </p:txBody>
      </p:sp>
      <p:pic>
        <p:nvPicPr>
          <p:cNvPr id="4" name="Picture 8" descr="MCj043485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048" y="917118"/>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261532" y="2982331"/>
            <a:ext cx="5782733" cy="1200329"/>
          </a:xfrm>
          <a:prstGeom prst="rect">
            <a:avLst/>
          </a:prstGeom>
        </p:spPr>
        <p:txBody>
          <a:bodyPr wrap="square">
            <a:spAutoFit/>
          </a:bodyPr>
          <a:lstStyle/>
          <a:p>
            <a:pPr algn="ctr">
              <a:buNone/>
            </a:pPr>
            <a:r>
              <a:rPr lang="en-US" altLang="en-US" b="1" dirty="0">
                <a:latin typeface="Arial" charset="0"/>
              </a:rPr>
              <a:t>Mayra </a:t>
            </a:r>
            <a:r>
              <a:rPr lang="en-US" altLang="en-US" b="1" dirty="0" err="1">
                <a:latin typeface="Arial" charset="0"/>
              </a:rPr>
              <a:t>Grimaldo</a:t>
            </a:r>
            <a:r>
              <a:rPr lang="en-US" altLang="en-US" b="1" dirty="0">
                <a:latin typeface="Arial" charset="0"/>
              </a:rPr>
              <a:t>-Cagganello, </a:t>
            </a:r>
            <a:r>
              <a:rPr lang="en-US" altLang="en-US" b="1" dirty="0" smtClean="0">
                <a:latin typeface="Arial" charset="0"/>
              </a:rPr>
              <a:t>M.D., M.P.H., C.H.E.S.</a:t>
            </a:r>
            <a:endParaRPr lang="en-US" altLang="en-US" b="1" dirty="0">
              <a:latin typeface="Arial" charset="0"/>
            </a:endParaRPr>
          </a:p>
          <a:p>
            <a:pPr algn="ctr">
              <a:buNone/>
            </a:pPr>
            <a:r>
              <a:rPr lang="en-US" altLang="en-US" b="1" dirty="0">
                <a:latin typeface="Arial" charset="0"/>
              </a:rPr>
              <a:t>Education &amp; Development Specialist </a:t>
            </a:r>
          </a:p>
          <a:p>
            <a:pPr algn="ctr">
              <a:buNone/>
            </a:pPr>
            <a:r>
              <a:rPr lang="en-US" altLang="en-US" b="1" dirty="0">
                <a:latin typeface="Arial" charset="0"/>
              </a:rPr>
              <a:t>860-679-8802</a:t>
            </a:r>
          </a:p>
          <a:p>
            <a:pPr algn="ctr">
              <a:buNone/>
            </a:pPr>
            <a:r>
              <a:rPr lang="en-US" altLang="en-US" b="1" dirty="0">
                <a:solidFill>
                  <a:schemeClr val="bg1"/>
                </a:solidFill>
                <a:latin typeface="Arial" charset="0"/>
              </a:rPr>
              <a:t>cagganello@uchc.edu</a:t>
            </a:r>
          </a:p>
        </p:txBody>
      </p:sp>
      <p:sp>
        <p:nvSpPr>
          <p:cNvPr id="6" name="Slide Number Placeholder 5"/>
          <p:cNvSpPr>
            <a:spLocks noGrp="1"/>
          </p:cNvSpPr>
          <p:nvPr>
            <p:ph type="sldNum" sz="quarter" idx="12"/>
          </p:nvPr>
        </p:nvSpPr>
        <p:spPr/>
        <p:txBody>
          <a:bodyPr/>
          <a:lstStyle/>
          <a:p>
            <a:fld id="{B098AFC2-6C70-5741-9524-AA5F422D6150}" type="slidenum">
              <a:rPr lang="en-US" smtClean="0"/>
              <a:pPr/>
              <a:t>11</a:t>
            </a:fld>
            <a:endParaRPr lang="en-US"/>
          </a:p>
        </p:txBody>
      </p:sp>
    </p:spTree>
    <p:extLst>
      <p:ext uri="{BB962C8B-B14F-4D97-AF65-F5344CB8AC3E}">
        <p14:creationId xmlns:p14="http://schemas.microsoft.com/office/powerpoint/2010/main" val="2956695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ln>
            <a:miter lim="800000"/>
            <a:headEnd/>
            <a:tailEnd/>
          </a:ln>
          <a:extLst/>
        </p:spPr>
        <p:txBody>
          <a:bodyPr>
            <a:normAutofit fontScale="90000"/>
          </a:bodyPr>
          <a:lstStyle/>
          <a:p>
            <a:pPr>
              <a:defRPr/>
            </a:pPr>
            <a:r>
              <a:rPr lang="en-US" sz="2800" b="1" dirty="0" smtClean="0"/>
              <a:t>Health Insurance Portability and Accountability Act</a:t>
            </a:r>
            <a:br>
              <a:rPr lang="en-US" sz="2800" b="1" dirty="0" smtClean="0"/>
            </a:br>
            <a:r>
              <a:rPr lang="en-US" sz="2800" b="1" dirty="0" smtClean="0"/>
              <a:t>(HIPAA)</a:t>
            </a:r>
          </a:p>
        </p:txBody>
      </p:sp>
      <p:sp>
        <p:nvSpPr>
          <p:cNvPr id="5" name="Rectangle 3"/>
          <p:cNvSpPr>
            <a:spLocks noGrp="1" noChangeArrowheads="1"/>
          </p:cNvSpPr>
          <p:nvPr>
            <p:ph idx="1"/>
          </p:nvPr>
        </p:nvSpPr>
        <p:spPr/>
        <p:txBody>
          <a:bodyPr>
            <a:normAutofit fontScale="92500"/>
          </a:bodyPr>
          <a:lstStyle/>
          <a:p>
            <a:pPr lvl="0"/>
            <a:r>
              <a:rPr lang="en-US" sz="2400" dirty="0"/>
              <a:t>HIPAA provides for confidentiality of protected health information (PHI</a:t>
            </a:r>
            <a:r>
              <a:rPr lang="en-US" sz="2400" dirty="0" smtClean="0"/>
              <a:t>) and regulates how a covered entity may use individually identifiable health information for research. </a:t>
            </a:r>
          </a:p>
          <a:p>
            <a:r>
              <a:rPr lang="en-US" sz="2400" dirty="0"/>
              <a:t>Because UConn Health is a covered entity researchers who use or disclose </a:t>
            </a:r>
            <a:r>
              <a:rPr lang="en-US" sz="2400" dirty="0" smtClean="0"/>
              <a:t>individually identifiable health information must </a:t>
            </a:r>
            <a:r>
              <a:rPr lang="en-US" sz="2400" dirty="0"/>
              <a:t>comply with HIPAA. </a:t>
            </a:r>
            <a:endParaRPr lang="en-US" sz="2400" dirty="0" smtClean="0"/>
          </a:p>
          <a:p>
            <a:r>
              <a:rPr lang="en-US" altLang="en-US" sz="2400" dirty="0" smtClean="0"/>
              <a:t>Individually identifiable health information is referred to as “protected health information” or PHI</a:t>
            </a:r>
            <a:endParaRPr lang="en-US" altLang="en-US" dirty="0"/>
          </a:p>
          <a:p>
            <a:r>
              <a:rPr lang="en-US" altLang="en-US" sz="2400" dirty="0" smtClean="0"/>
              <a:t>In order to be considered PHI the health information must be associated with one or more of the 18 identifiers defined by HIPAA. </a:t>
            </a:r>
            <a:endParaRPr lang="en-US" altLang="en-US" sz="2400" dirty="0"/>
          </a:p>
        </p:txBody>
      </p:sp>
      <p:sp>
        <p:nvSpPr>
          <p:cNvPr id="3" name="Slide Number Placeholder 2"/>
          <p:cNvSpPr>
            <a:spLocks noGrp="1"/>
          </p:cNvSpPr>
          <p:nvPr>
            <p:ph type="sldNum" sz="quarter" idx="12"/>
          </p:nvPr>
        </p:nvSpPr>
        <p:spPr/>
        <p:txBody>
          <a:bodyPr/>
          <a:lstStyle/>
          <a:p>
            <a:fld id="{B098AFC2-6C70-5741-9524-AA5F422D6150}" type="slidenum">
              <a:rPr lang="en-US" smtClean="0"/>
              <a:pPr/>
              <a:t>2</a:t>
            </a:fld>
            <a:endParaRPr lang="en-US"/>
          </a:p>
        </p:txBody>
      </p:sp>
    </p:spTree>
    <p:extLst>
      <p:ext uri="{BB962C8B-B14F-4D97-AF65-F5344CB8AC3E}">
        <p14:creationId xmlns:p14="http://schemas.microsoft.com/office/powerpoint/2010/main" val="402774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solidFill>
              </a:rPr>
              <a:t>Protected </a:t>
            </a:r>
            <a:r>
              <a:rPr lang="en-US" sz="2800" b="1" dirty="0" smtClean="0">
                <a:solidFill>
                  <a:schemeClr val="tx1"/>
                </a:solidFill>
              </a:rPr>
              <a:t>Health </a:t>
            </a:r>
            <a:r>
              <a:rPr lang="en-US" sz="2800" b="1" dirty="0">
                <a:solidFill>
                  <a:schemeClr val="tx1"/>
                </a:solidFill>
              </a:rPr>
              <a:t>information (PHI</a:t>
            </a:r>
            <a:r>
              <a:rPr lang="en-US" sz="2800" b="1" dirty="0" smtClean="0">
                <a:solidFill>
                  <a:schemeClr val="tx1"/>
                </a:solidFill>
              </a:rPr>
              <a:t>)</a:t>
            </a:r>
            <a:r>
              <a:rPr lang="en-US" sz="2800" dirty="0" smtClean="0">
                <a:solidFill>
                  <a:schemeClr val="tx1"/>
                </a:solidFill>
              </a:rPr>
              <a:t> </a:t>
            </a:r>
            <a:endParaRPr lang="en-US" sz="2800" dirty="0"/>
          </a:p>
        </p:txBody>
      </p:sp>
      <p:sp>
        <p:nvSpPr>
          <p:cNvPr id="3" name="Content Placeholder 2"/>
          <p:cNvSpPr>
            <a:spLocks noGrp="1"/>
          </p:cNvSpPr>
          <p:nvPr>
            <p:ph idx="1"/>
          </p:nvPr>
        </p:nvSpPr>
        <p:spPr/>
        <p:txBody>
          <a:bodyPr>
            <a:normAutofit fontScale="62500" lnSpcReduction="20000"/>
          </a:bodyPr>
          <a:lstStyle/>
          <a:p>
            <a:r>
              <a:rPr lang="en-US" b="1" dirty="0"/>
              <a:t>Protected Health Information </a:t>
            </a:r>
            <a:r>
              <a:rPr lang="en-US" dirty="0" smtClean="0"/>
              <a:t>is</a:t>
            </a:r>
            <a:r>
              <a:rPr lang="en-US" b="1" dirty="0" smtClean="0"/>
              <a:t> </a:t>
            </a:r>
            <a:r>
              <a:rPr lang="en-US" dirty="0" smtClean="0"/>
              <a:t>identifiable </a:t>
            </a:r>
            <a:r>
              <a:rPr lang="en-US" dirty="0"/>
              <a:t>health information.</a:t>
            </a:r>
          </a:p>
          <a:p>
            <a:endParaRPr lang="en-US" dirty="0"/>
          </a:p>
          <a:p>
            <a:r>
              <a:rPr lang="en-US" b="1" dirty="0"/>
              <a:t>PHI Includes:</a:t>
            </a:r>
          </a:p>
          <a:p>
            <a:endParaRPr lang="en-US" b="1" dirty="0"/>
          </a:p>
          <a:p>
            <a:pPr lvl="1">
              <a:buNone/>
            </a:pPr>
            <a:r>
              <a:rPr lang="en-US" dirty="0"/>
              <a:t>	Individual’s past, present, or future physical or mental health or </a:t>
            </a:r>
            <a:r>
              <a:rPr lang="en-US" dirty="0" smtClean="0"/>
              <a:t>condition information.</a:t>
            </a:r>
            <a:endParaRPr lang="en-US" dirty="0"/>
          </a:p>
          <a:p>
            <a:pPr marL="457200" lvl="1" indent="0">
              <a:buNone/>
            </a:pPr>
            <a:endParaRPr lang="en-US" dirty="0"/>
          </a:p>
          <a:p>
            <a:pPr lvl="1">
              <a:buNone/>
            </a:pPr>
            <a:r>
              <a:rPr lang="en-US" dirty="0"/>
              <a:t>	The provision of health care to the </a:t>
            </a:r>
            <a:r>
              <a:rPr lang="en-US" dirty="0" smtClean="0"/>
              <a:t>individual.</a:t>
            </a:r>
            <a:endParaRPr lang="en-US" dirty="0"/>
          </a:p>
          <a:p>
            <a:pPr lvl="1"/>
            <a:endParaRPr lang="en-US" dirty="0"/>
          </a:p>
          <a:p>
            <a:pPr lvl="1">
              <a:buNone/>
            </a:pPr>
            <a:r>
              <a:rPr lang="en-US" dirty="0"/>
              <a:t>	</a:t>
            </a:r>
            <a:r>
              <a:rPr lang="en-US" dirty="0" smtClean="0">
                <a:solidFill>
                  <a:schemeClr val="tx1"/>
                </a:solidFill>
              </a:rPr>
              <a:t>At least one of the 18 personal identifiers (see next slide).</a:t>
            </a:r>
          </a:p>
          <a:p>
            <a:pPr lvl="1">
              <a:buNone/>
            </a:pPr>
            <a:endParaRPr lang="en-US" dirty="0">
              <a:solidFill>
                <a:srgbClr val="FF0000"/>
              </a:solidFill>
            </a:endParaRPr>
          </a:p>
          <a:p>
            <a:pPr lvl="1">
              <a:buNone/>
            </a:pPr>
            <a:r>
              <a:rPr lang="en-US" dirty="0" smtClean="0"/>
              <a:t>	In any format: written, spoken, or electronic (including videos, photographs, and x-rays)</a:t>
            </a:r>
            <a:endParaRPr lang="en-US" dirty="0"/>
          </a:p>
          <a:p>
            <a:endParaRPr lang="en-US" dirty="0"/>
          </a:p>
        </p:txBody>
      </p:sp>
      <p:sp>
        <p:nvSpPr>
          <p:cNvPr id="4" name="Slide Number Placeholder 3"/>
          <p:cNvSpPr>
            <a:spLocks noGrp="1"/>
          </p:cNvSpPr>
          <p:nvPr>
            <p:ph type="sldNum" sz="quarter" idx="12"/>
          </p:nvPr>
        </p:nvSpPr>
        <p:spPr/>
        <p:txBody>
          <a:bodyPr/>
          <a:lstStyle/>
          <a:p>
            <a:fld id="{B098AFC2-6C70-5741-9524-AA5F422D6150}" type="slidenum">
              <a:rPr lang="en-US" smtClean="0"/>
              <a:t>3</a:t>
            </a:fld>
            <a:endParaRPr lang="en-US"/>
          </a:p>
        </p:txBody>
      </p:sp>
    </p:spTree>
    <p:extLst>
      <p:ext uri="{BB962C8B-B14F-4D97-AF65-F5344CB8AC3E}">
        <p14:creationId xmlns:p14="http://schemas.microsoft.com/office/powerpoint/2010/main" val="274072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600" dirty="0" smtClean="0"/>
              <a:t>The 18 Identifiers Defined by HIPAA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9949233"/>
              </p:ext>
            </p:extLst>
          </p:nvPr>
        </p:nvGraphicFramePr>
        <p:xfrm>
          <a:off x="566057" y="1243467"/>
          <a:ext cx="8120743" cy="4114800"/>
        </p:xfrm>
        <a:graphic>
          <a:graphicData uri="http://schemas.openxmlformats.org/drawingml/2006/table">
            <a:tbl>
              <a:tblPr firstRow="1" bandRow="1">
                <a:tableStyleId>{BC89EF96-8CEA-46FF-86C4-4CE0E7609802}</a:tableStyleId>
              </a:tblPr>
              <a:tblGrid>
                <a:gridCol w="2275114">
                  <a:extLst>
                    <a:ext uri="{9D8B030D-6E8A-4147-A177-3AD203B41FA5}">
                      <a16:colId xmlns:a16="http://schemas.microsoft.com/office/drawing/2014/main" val="20000"/>
                    </a:ext>
                  </a:extLst>
                </a:gridCol>
                <a:gridCol w="3026229">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370840">
                <a:tc>
                  <a:txBody>
                    <a:bodyPr/>
                    <a:lstStyle/>
                    <a:p>
                      <a:r>
                        <a:rPr lang="en-US" b="0" dirty="0" smtClean="0"/>
                        <a:t>1- Name </a:t>
                      </a:r>
                    </a:p>
                    <a:p>
                      <a:endParaRPr lang="en-US" b="0" dirty="0"/>
                    </a:p>
                  </a:txBody>
                  <a:tcPr/>
                </a:tc>
                <a:tc>
                  <a:txBody>
                    <a:bodyPr/>
                    <a:lstStyle/>
                    <a:p>
                      <a:r>
                        <a:rPr lang="en-US" b="0" dirty="0" smtClean="0"/>
                        <a:t>7- Account #s </a:t>
                      </a:r>
                      <a:endParaRPr lang="en-US" b="0" dirty="0"/>
                    </a:p>
                  </a:txBody>
                  <a:tcPr/>
                </a:tc>
                <a:tc>
                  <a:txBody>
                    <a:bodyPr/>
                    <a:lstStyle/>
                    <a:p>
                      <a:r>
                        <a:rPr lang="en-US" b="0" dirty="0" smtClean="0"/>
                        <a:t>13- Device Identifiers</a:t>
                      </a:r>
                      <a:endParaRPr lang="en-US" b="0" dirty="0"/>
                    </a:p>
                  </a:txBody>
                  <a:tcPr/>
                </a:tc>
                <a:extLst>
                  <a:ext uri="{0D108BD9-81ED-4DB2-BD59-A6C34878D82A}">
                    <a16:rowId xmlns:a16="http://schemas.microsoft.com/office/drawing/2014/main" val="10000"/>
                  </a:ext>
                </a:extLst>
              </a:tr>
              <a:tr h="370840">
                <a:tc>
                  <a:txBody>
                    <a:bodyPr/>
                    <a:lstStyle/>
                    <a:p>
                      <a:r>
                        <a:rPr lang="en-US" dirty="0" smtClean="0"/>
                        <a:t>2- E-mail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8- License #s</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14- Vehicle</a:t>
                      </a:r>
                      <a:r>
                        <a:rPr lang="en-US" baseline="0" dirty="0" smtClean="0"/>
                        <a:t> Identifiers </a:t>
                      </a:r>
                      <a:r>
                        <a:rPr lang="en-US" dirty="0" smtClean="0"/>
                        <a:t>and serial #</a:t>
                      </a:r>
                      <a:r>
                        <a:rPr lang="en-US" baseline="0" dirty="0" smtClean="0"/>
                        <a:t> </a:t>
                      </a:r>
                      <a:endParaRPr lang="en-US" dirty="0"/>
                    </a:p>
                  </a:txBody>
                  <a:tcPr/>
                </a:tc>
                <a:extLst>
                  <a:ext uri="{0D108BD9-81ED-4DB2-BD59-A6C34878D82A}">
                    <a16:rowId xmlns:a16="http://schemas.microsoft.com/office/drawing/2014/main" val="10001"/>
                  </a:ext>
                </a:extLst>
              </a:tr>
              <a:tr h="370840">
                <a:tc>
                  <a:txBody>
                    <a:bodyPr/>
                    <a:lstStyle/>
                    <a:p>
                      <a:r>
                        <a:rPr lang="en-US" dirty="0" smtClean="0"/>
                        <a:t>3- URLs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9- Health Plan Beneficiary </a:t>
                      </a:r>
                      <a:r>
                        <a:rPr lang="en-US" baseline="0" dirty="0" smtClean="0"/>
                        <a:t> #s</a:t>
                      </a:r>
                      <a:endParaRPr lang="en-US" dirty="0" smtClean="0"/>
                    </a:p>
                    <a:p>
                      <a:endParaRPr lang="en-US" dirty="0"/>
                    </a:p>
                  </a:txBody>
                  <a:tcPr/>
                </a:tc>
                <a:tc>
                  <a:txBody>
                    <a:bodyPr/>
                    <a:lstStyle/>
                    <a:p>
                      <a:r>
                        <a:rPr lang="en-US" dirty="0" smtClean="0"/>
                        <a:t>15- Device Identifiers and their serial #</a:t>
                      </a:r>
                      <a:endParaRPr lang="en-US" dirty="0"/>
                    </a:p>
                  </a:txBody>
                  <a:tcPr/>
                </a:tc>
                <a:extLst>
                  <a:ext uri="{0D108BD9-81ED-4DB2-BD59-A6C34878D82A}">
                    <a16:rowId xmlns:a16="http://schemas.microsoft.com/office/drawing/2014/main" val="10002"/>
                  </a:ext>
                </a:extLst>
              </a:tr>
              <a:tr h="370840">
                <a:tc>
                  <a:txBody>
                    <a:bodyPr/>
                    <a:lstStyle/>
                    <a:p>
                      <a:r>
                        <a:rPr lang="en-US" dirty="0" smtClean="0"/>
                        <a:t>4- IP Address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10- Medical Record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16- Biometric</a:t>
                      </a:r>
                      <a:r>
                        <a:rPr lang="en-US" baseline="0" dirty="0" smtClean="0"/>
                        <a:t> Identifiers (finger and voice prints)</a:t>
                      </a:r>
                      <a:endParaRPr lang="en-US" dirty="0"/>
                    </a:p>
                  </a:txBody>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5- Phone #s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11- Social Security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17- Full face</a:t>
                      </a:r>
                      <a:r>
                        <a:rPr lang="en-US" baseline="0" dirty="0" smtClean="0"/>
                        <a:t> photo.</a:t>
                      </a:r>
                      <a:r>
                        <a:rPr lang="en-US" dirty="0" smtClean="0"/>
                        <a:t> </a:t>
                      </a:r>
                      <a:endParaRPr lang="en-US" dirty="0"/>
                    </a:p>
                  </a:txBody>
                  <a:tcPr/>
                </a:tc>
                <a:extLst>
                  <a:ext uri="{0D108BD9-81ED-4DB2-BD59-A6C34878D82A}">
                    <a16:rowId xmlns:a16="http://schemas.microsoft.com/office/drawing/2014/main" val="10004"/>
                  </a:ext>
                </a:extLst>
              </a:tr>
              <a:tr h="370840">
                <a:tc>
                  <a:txBody>
                    <a:bodyPr/>
                    <a:lstStyle/>
                    <a:p>
                      <a:r>
                        <a:rPr lang="en-US" dirty="0" smtClean="0"/>
                        <a:t>6- Fax #s</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12- All</a:t>
                      </a:r>
                      <a:r>
                        <a:rPr lang="en-US" baseline="0" dirty="0" smtClean="0"/>
                        <a:t> elements of d</a:t>
                      </a:r>
                      <a:r>
                        <a:rPr lang="en-US" dirty="0" smtClean="0"/>
                        <a:t>ates           (except Year)</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18- Any</a:t>
                      </a:r>
                      <a:r>
                        <a:rPr lang="en-US" baseline="0" dirty="0" smtClean="0"/>
                        <a:t> unique identifying #, characteristic or code.</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p:txBody>
          <a:bodyPr/>
          <a:lstStyle/>
          <a:p>
            <a:fld id="{B098AFC2-6C70-5741-9524-AA5F422D6150}" type="slidenum">
              <a:rPr lang="en-US" smtClean="0"/>
              <a:t>4</a:t>
            </a:fld>
            <a:endParaRPr lang="en-US"/>
          </a:p>
        </p:txBody>
      </p:sp>
    </p:spTree>
    <p:extLst>
      <p:ext uri="{BB962C8B-B14F-4D97-AF65-F5344CB8AC3E}">
        <p14:creationId xmlns:p14="http://schemas.microsoft.com/office/powerpoint/2010/main" val="2307130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Methods to Comply with HIPAA</a:t>
            </a:r>
            <a:endParaRPr lang="en-US" dirty="0"/>
          </a:p>
        </p:txBody>
      </p:sp>
      <p:sp>
        <p:nvSpPr>
          <p:cNvPr id="3" name="Content Placeholder 2"/>
          <p:cNvSpPr>
            <a:spLocks noGrp="1"/>
          </p:cNvSpPr>
          <p:nvPr>
            <p:ph idx="1"/>
          </p:nvPr>
        </p:nvSpPr>
        <p:spPr/>
        <p:txBody>
          <a:bodyPr/>
          <a:lstStyle/>
          <a:p>
            <a:r>
              <a:rPr lang="en-US" dirty="0" smtClean="0"/>
              <a:t>The most common methods used to comply with HIPAA are:</a:t>
            </a:r>
          </a:p>
          <a:p>
            <a:pPr lvl="1"/>
            <a:r>
              <a:rPr lang="en-US" dirty="0" smtClean="0"/>
              <a:t>Obtaining Authorization</a:t>
            </a:r>
          </a:p>
          <a:p>
            <a:pPr lvl="1"/>
            <a:r>
              <a:rPr lang="en-US" dirty="0" smtClean="0"/>
              <a:t>Obtaining a Waiver or Alteration of Authorization</a:t>
            </a:r>
          </a:p>
          <a:p>
            <a:pPr lvl="1"/>
            <a:r>
              <a:rPr lang="en-US" dirty="0" smtClean="0"/>
              <a:t>Certifying PHI will be De-identified</a:t>
            </a:r>
            <a:endParaRPr lang="en-US" dirty="0"/>
          </a:p>
        </p:txBody>
      </p:sp>
      <p:sp>
        <p:nvSpPr>
          <p:cNvPr id="4" name="Slide Number Placeholder 3"/>
          <p:cNvSpPr>
            <a:spLocks noGrp="1"/>
          </p:cNvSpPr>
          <p:nvPr>
            <p:ph type="sldNum" sz="quarter" idx="12"/>
          </p:nvPr>
        </p:nvSpPr>
        <p:spPr/>
        <p:txBody>
          <a:bodyPr/>
          <a:lstStyle/>
          <a:p>
            <a:fld id="{B098AFC2-6C70-5741-9524-AA5F422D6150}" type="slidenum">
              <a:rPr lang="en-US" smtClean="0"/>
              <a:t>5</a:t>
            </a:fld>
            <a:endParaRPr lang="en-US"/>
          </a:p>
        </p:txBody>
      </p:sp>
    </p:spTree>
    <p:extLst>
      <p:ext uri="{BB962C8B-B14F-4D97-AF65-F5344CB8AC3E}">
        <p14:creationId xmlns:p14="http://schemas.microsoft.com/office/powerpoint/2010/main" val="3858107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60" y="1181825"/>
            <a:ext cx="7863840" cy="5112294"/>
          </a:xfrm>
        </p:spPr>
        <p:txBody>
          <a:bodyPr>
            <a:noAutofit/>
          </a:bodyPr>
          <a:lstStyle/>
          <a:p>
            <a:endParaRPr lang="en-US" sz="2000" dirty="0" smtClean="0"/>
          </a:p>
          <a:p>
            <a:r>
              <a:rPr lang="en-US" sz="2000" dirty="0" smtClean="0">
                <a:solidFill>
                  <a:schemeClr val="tx1"/>
                </a:solidFill>
              </a:rPr>
              <a:t>A signed HIPAA Authorization represents an individual’s agreement to the use and disclosure of the individual’s PHI for the specified research purpose. </a:t>
            </a:r>
          </a:p>
          <a:p>
            <a:r>
              <a:rPr lang="en-US" sz="2000" dirty="0" smtClean="0"/>
              <a:t>A signed Authorization is typically required when interacting with subjects (in person or on-line) and collecting PHI </a:t>
            </a:r>
          </a:p>
          <a:p>
            <a:r>
              <a:rPr lang="en-US" sz="2000" dirty="0"/>
              <a:t>A</a:t>
            </a:r>
            <a:r>
              <a:rPr lang="en-US" sz="2000" dirty="0" smtClean="0"/>
              <a:t>uthorization must be obtained prior to the use and/or disclosure of PHI.   </a:t>
            </a:r>
          </a:p>
          <a:p>
            <a:r>
              <a:rPr lang="en-US" sz="2000" dirty="0" smtClean="0"/>
              <a:t>To be valid, unless otherwise approved by the IRB, the Authorization must contain all elements and statements required by the regulation</a:t>
            </a:r>
          </a:p>
          <a:p>
            <a:r>
              <a:rPr lang="en-US" sz="2000" dirty="0" smtClean="0"/>
              <a:t>The Authorization </a:t>
            </a:r>
            <a:r>
              <a:rPr lang="en-US" sz="2000" dirty="0"/>
              <a:t>template </a:t>
            </a:r>
            <a:r>
              <a:rPr lang="en-US" sz="2000" dirty="0" smtClean="0"/>
              <a:t>is available on the </a:t>
            </a:r>
            <a:r>
              <a:rPr lang="en-US" sz="2000" dirty="0" smtClean="0">
                <a:hlinkClick r:id="rId3"/>
              </a:rPr>
              <a:t>IRB website</a:t>
            </a:r>
            <a:r>
              <a:rPr lang="en-US" sz="2000" dirty="0" smtClean="0"/>
              <a:t> and contains the required statements and elements</a:t>
            </a:r>
          </a:p>
        </p:txBody>
      </p:sp>
      <p:sp>
        <p:nvSpPr>
          <p:cNvPr id="3" name="Title 2"/>
          <p:cNvSpPr>
            <a:spLocks noGrp="1"/>
          </p:cNvSpPr>
          <p:nvPr>
            <p:ph type="title"/>
          </p:nvPr>
        </p:nvSpPr>
        <p:spPr>
          <a:xfrm>
            <a:off x="457200" y="274638"/>
            <a:ext cx="8407400" cy="766762"/>
          </a:xfrm>
        </p:spPr>
        <p:txBody>
          <a:bodyPr>
            <a:normAutofit fontScale="90000"/>
          </a:bodyPr>
          <a:lstStyle/>
          <a:p>
            <a:pPr algn="ctr"/>
            <a:r>
              <a:rPr lang="en-US" sz="2400" b="1" i="1" dirty="0" smtClean="0"/>
              <a:t>Authorization to Use and Disclose                                          Protected Health Information</a:t>
            </a:r>
            <a:endParaRPr lang="en-US" sz="2400" b="1" dirty="0"/>
          </a:p>
        </p:txBody>
      </p:sp>
      <p:sp>
        <p:nvSpPr>
          <p:cNvPr id="4" name="Slide Number Placeholder 3"/>
          <p:cNvSpPr>
            <a:spLocks noGrp="1"/>
          </p:cNvSpPr>
          <p:nvPr>
            <p:ph type="sldNum" sz="quarter" idx="12"/>
          </p:nvPr>
        </p:nvSpPr>
        <p:spPr/>
        <p:txBody>
          <a:bodyPr/>
          <a:lstStyle/>
          <a:p>
            <a:fld id="{B098AFC2-6C70-5741-9524-AA5F422D6150}" type="slidenum">
              <a:rPr lang="en-US" smtClean="0"/>
              <a:t>6</a:t>
            </a:fld>
            <a:endParaRPr lang="en-US"/>
          </a:p>
        </p:txBody>
      </p:sp>
    </p:spTree>
    <p:extLst>
      <p:ext uri="{BB962C8B-B14F-4D97-AF65-F5344CB8AC3E}">
        <p14:creationId xmlns:p14="http://schemas.microsoft.com/office/powerpoint/2010/main" val="2701964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7566" y="1234758"/>
            <a:ext cx="8732520" cy="4850356"/>
          </a:xfrm>
        </p:spPr>
        <p:txBody>
          <a:bodyPr>
            <a:normAutofit fontScale="55000" lnSpcReduction="20000"/>
          </a:bodyPr>
          <a:lstStyle/>
          <a:p>
            <a:pPr marL="0" indent="0">
              <a:lnSpc>
                <a:spcPct val="120000"/>
              </a:lnSpc>
              <a:spcBef>
                <a:spcPts val="0"/>
              </a:spcBef>
              <a:buNone/>
            </a:pPr>
            <a:r>
              <a:rPr lang="en-US" dirty="0" smtClean="0"/>
              <a:t>	When it is not feasible for researchers to obtain a complete written Authorization 	from research participants HIPAA may</a:t>
            </a:r>
            <a:r>
              <a:rPr lang="en-US" dirty="0"/>
              <a:t> </a:t>
            </a:r>
            <a:r>
              <a:rPr lang="en-US" dirty="0" smtClean="0"/>
              <a:t>allow 	for a waiver/alteration of 	authorization if certain criteria are met.  The 	waiver/alteration may apply to the 	entire study or to only a certain phase of a study.</a:t>
            </a:r>
          </a:p>
          <a:p>
            <a:pPr marL="0" indent="0">
              <a:buNone/>
            </a:pPr>
            <a:endParaRPr lang="en-US" dirty="0" smtClean="0"/>
          </a:p>
          <a:p>
            <a:pPr marL="0" indent="0">
              <a:buNone/>
            </a:pPr>
            <a:r>
              <a:rPr lang="en-US" dirty="0"/>
              <a:t>	</a:t>
            </a:r>
            <a:r>
              <a:rPr lang="en-US" dirty="0" smtClean="0"/>
              <a:t>The </a:t>
            </a:r>
            <a:r>
              <a:rPr lang="en-US" dirty="0"/>
              <a:t>investigator </a:t>
            </a:r>
            <a:r>
              <a:rPr lang="en-US" dirty="0" smtClean="0"/>
              <a:t>must complete  </a:t>
            </a:r>
            <a:r>
              <a:rPr lang="en-US" dirty="0"/>
              <a:t>and submit </a:t>
            </a:r>
            <a:r>
              <a:rPr lang="en-US" dirty="0" smtClean="0"/>
              <a:t>the </a:t>
            </a:r>
            <a:r>
              <a:rPr lang="en-US" b="1" i="1" dirty="0" smtClean="0">
                <a:solidFill>
                  <a:schemeClr val="tx1"/>
                </a:solidFill>
              </a:rPr>
              <a:t>Request for Alteration or 	Waiver of 	Authorization </a:t>
            </a:r>
            <a:r>
              <a:rPr lang="en-US" dirty="0" smtClean="0">
                <a:solidFill>
                  <a:schemeClr val="tx1"/>
                </a:solidFill>
              </a:rPr>
              <a:t>form </a:t>
            </a:r>
            <a:r>
              <a:rPr lang="en-US" dirty="0" smtClean="0"/>
              <a:t>posted on </a:t>
            </a:r>
            <a:r>
              <a:rPr lang="en-US" dirty="0"/>
              <a:t>the </a:t>
            </a:r>
            <a:r>
              <a:rPr lang="en-US" dirty="0">
                <a:hlinkClick r:id="rId3"/>
              </a:rPr>
              <a:t>IRB </a:t>
            </a:r>
            <a:r>
              <a:rPr lang="en-US" dirty="0" smtClean="0">
                <a:hlinkClick r:id="rId3"/>
              </a:rPr>
              <a:t>website</a:t>
            </a:r>
            <a:r>
              <a:rPr lang="en-US" dirty="0" smtClean="0"/>
              <a:t>. The form 	addresses all of the criteria to be evaluated by the IRB in determining whether 	the alteration/waiver can be granted. </a:t>
            </a:r>
          </a:p>
          <a:p>
            <a:pPr marL="0" indent="0">
              <a:buNone/>
            </a:pPr>
            <a:endParaRPr lang="en-US" i="1" dirty="0" smtClean="0"/>
          </a:p>
          <a:p>
            <a:pPr marL="0" indent="0">
              <a:buNone/>
            </a:pPr>
            <a:r>
              <a:rPr lang="en-US" dirty="0" smtClean="0"/>
              <a:t>	A waiver/alteration  is not granted for the convenience of the researcher.  The 	researcher 	must justify, among other things, why obtaining a complete 	authorization is not practicable. </a:t>
            </a:r>
          </a:p>
          <a:p>
            <a:pPr marL="0" indent="0">
              <a:buNone/>
            </a:pPr>
            <a:endParaRPr lang="en-US" dirty="0" smtClean="0"/>
          </a:p>
          <a:p>
            <a:pPr marL="0" indent="0">
              <a:buNone/>
            </a:pPr>
            <a:r>
              <a:rPr lang="en-US" dirty="0" smtClean="0"/>
              <a:t>Examples of </a:t>
            </a:r>
            <a:r>
              <a:rPr lang="en-US" dirty="0"/>
              <a:t>w</a:t>
            </a:r>
            <a:r>
              <a:rPr lang="en-US" dirty="0" smtClean="0"/>
              <a:t>hen a Waiver of Authorization may be granted:</a:t>
            </a:r>
          </a:p>
          <a:p>
            <a:pPr marL="822960" lvl="1" indent="-457200">
              <a:buFont typeface="+mj-lt"/>
              <a:buAutoNum type="alphaLcPeriod"/>
            </a:pPr>
            <a:r>
              <a:rPr lang="en-US" dirty="0" smtClean="0"/>
              <a:t>A retrospective  review of medical records with no subject interaction (Complete  HIPAA Waiver)</a:t>
            </a:r>
          </a:p>
          <a:p>
            <a:pPr marL="822960" lvl="1" indent="-457200">
              <a:buFont typeface="+mj-lt"/>
              <a:buAutoNum type="alphaLcPeriod"/>
            </a:pPr>
            <a:r>
              <a:rPr lang="en-US" dirty="0" smtClean="0"/>
              <a:t>Collection of PHI during  telephone screening (Partial HIPAA Waiver) </a:t>
            </a:r>
          </a:p>
          <a:p>
            <a:pPr marL="0" indent="0">
              <a:buNone/>
            </a:pPr>
            <a:r>
              <a:rPr lang="en-US" dirty="0" smtClean="0"/>
              <a:t>	</a:t>
            </a:r>
            <a:endParaRPr lang="en-US" dirty="0"/>
          </a:p>
        </p:txBody>
      </p:sp>
      <p:sp>
        <p:nvSpPr>
          <p:cNvPr id="3" name="Title 2"/>
          <p:cNvSpPr>
            <a:spLocks noGrp="1"/>
          </p:cNvSpPr>
          <p:nvPr>
            <p:ph type="title"/>
          </p:nvPr>
        </p:nvSpPr>
        <p:spPr>
          <a:xfrm>
            <a:off x="457200" y="91758"/>
            <a:ext cx="8229600" cy="1143000"/>
          </a:xfrm>
        </p:spPr>
        <p:txBody>
          <a:bodyPr>
            <a:normAutofit/>
          </a:bodyPr>
          <a:lstStyle/>
          <a:p>
            <a:pPr algn="ctr"/>
            <a:r>
              <a:rPr lang="en-US" sz="4000" b="1" dirty="0" smtClean="0">
                <a:solidFill>
                  <a:schemeClr val="tx1"/>
                </a:solidFill>
              </a:rPr>
              <a:t>Waiving or Altering Authorization </a:t>
            </a:r>
            <a:endParaRPr lang="en-US" sz="4000" b="1" dirty="0">
              <a:solidFill>
                <a:schemeClr val="tx1"/>
              </a:solidFill>
            </a:endParaRPr>
          </a:p>
        </p:txBody>
      </p:sp>
      <p:sp>
        <p:nvSpPr>
          <p:cNvPr id="4" name="Slide Number Placeholder 3"/>
          <p:cNvSpPr>
            <a:spLocks noGrp="1"/>
          </p:cNvSpPr>
          <p:nvPr>
            <p:ph type="sldNum" sz="quarter" idx="12"/>
          </p:nvPr>
        </p:nvSpPr>
        <p:spPr/>
        <p:txBody>
          <a:bodyPr/>
          <a:lstStyle/>
          <a:p>
            <a:fld id="{B098AFC2-6C70-5741-9524-AA5F422D6150}" type="slidenum">
              <a:rPr lang="en-US" smtClean="0"/>
              <a:t>7</a:t>
            </a:fld>
            <a:endParaRPr lang="en-US"/>
          </a:p>
        </p:txBody>
      </p:sp>
    </p:spTree>
    <p:extLst>
      <p:ext uri="{BB962C8B-B14F-4D97-AF65-F5344CB8AC3E}">
        <p14:creationId xmlns:p14="http://schemas.microsoft.com/office/powerpoint/2010/main" val="2193756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117884"/>
            <a:ext cx="8229600" cy="1143000"/>
          </a:xfrm>
        </p:spPr>
        <p:txBody>
          <a:bodyPr>
            <a:normAutofit fontScale="90000"/>
          </a:bodyPr>
          <a:lstStyle/>
          <a:p>
            <a:r>
              <a:rPr lang="en-US" sz="3600" b="1" dirty="0" smtClean="0">
                <a:solidFill>
                  <a:schemeClr val="tx1"/>
                </a:solidFill>
              </a:rPr>
              <a:t>Alteration vs. Waiver of Authorization</a:t>
            </a:r>
            <a:endParaRPr lang="en-US" sz="3600" b="1" dirty="0">
              <a:solidFill>
                <a:schemeClr val="tx1"/>
              </a:solidFill>
            </a:endParaRPr>
          </a:p>
        </p:txBody>
      </p:sp>
      <p:sp>
        <p:nvSpPr>
          <p:cNvPr id="3" name="Content Placeholder 2"/>
          <p:cNvSpPr>
            <a:spLocks noGrp="1"/>
          </p:cNvSpPr>
          <p:nvPr>
            <p:ph idx="1"/>
          </p:nvPr>
        </p:nvSpPr>
        <p:spPr>
          <a:xfrm>
            <a:off x="548640" y="1567543"/>
            <a:ext cx="8046721" cy="4173901"/>
          </a:xfrm>
        </p:spPr>
        <p:txBody>
          <a:bodyPr>
            <a:normAutofit/>
          </a:bodyPr>
          <a:lstStyle/>
          <a:p>
            <a:pPr marL="0" indent="0">
              <a:buNone/>
            </a:pPr>
            <a:r>
              <a:rPr lang="en-US" sz="2400" dirty="0" smtClean="0"/>
              <a:t>HIPAA also allows for an alteration of authorization.  With an alteration some required elements of the authorization are waived or altered, but authorization is not completely waived. </a:t>
            </a:r>
          </a:p>
          <a:p>
            <a:pPr marL="0" indent="0">
              <a:buNone/>
            </a:pPr>
            <a:r>
              <a:rPr lang="en-US" sz="2400" dirty="0"/>
              <a:t>	</a:t>
            </a:r>
            <a:endParaRPr lang="en-US" sz="2400" dirty="0" smtClean="0"/>
          </a:p>
          <a:p>
            <a:pPr>
              <a:buNone/>
            </a:pPr>
            <a:r>
              <a:rPr lang="en-US" sz="2400" dirty="0" smtClean="0"/>
              <a:t>Example:  An alteration to request that the need for signature be removed if the subject is to be presented with the authorization on-line and the subject clicks a yes button to acknowledge have read the form and agree to the terms.  </a:t>
            </a:r>
            <a:endParaRPr lang="en-US" sz="2400" dirty="0"/>
          </a:p>
        </p:txBody>
      </p:sp>
      <p:sp>
        <p:nvSpPr>
          <p:cNvPr id="4" name="Slide Number Placeholder 3"/>
          <p:cNvSpPr>
            <a:spLocks noGrp="1"/>
          </p:cNvSpPr>
          <p:nvPr>
            <p:ph type="sldNum" sz="quarter" idx="12"/>
          </p:nvPr>
        </p:nvSpPr>
        <p:spPr/>
        <p:txBody>
          <a:bodyPr/>
          <a:lstStyle/>
          <a:p>
            <a:fld id="{B098AFC2-6C70-5741-9524-AA5F422D6150}" type="slidenum">
              <a:rPr lang="en-US" smtClean="0"/>
              <a:t>8</a:t>
            </a:fld>
            <a:endParaRPr lang="en-US"/>
          </a:p>
        </p:txBody>
      </p:sp>
    </p:spTree>
    <p:extLst>
      <p:ext uri="{BB962C8B-B14F-4D97-AF65-F5344CB8AC3E}">
        <p14:creationId xmlns:p14="http://schemas.microsoft.com/office/powerpoint/2010/main" val="1276741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9817" y="1542012"/>
            <a:ext cx="8843554" cy="5315988"/>
          </a:xfrm>
        </p:spPr>
        <p:txBody>
          <a:bodyPr>
            <a:normAutofit fontScale="62500" lnSpcReduction="20000"/>
          </a:bodyPr>
          <a:lstStyle/>
          <a:p>
            <a:r>
              <a:rPr lang="en-US" dirty="0" smtClean="0"/>
              <a:t>Research that involves the creation/use of de-identified protected heath information is exempt from HIPAA requirements</a:t>
            </a:r>
            <a:r>
              <a:rPr lang="en-US" i="1" dirty="0" smtClean="0"/>
              <a:t>.</a:t>
            </a:r>
            <a:endParaRPr lang="en-US" dirty="0" smtClean="0"/>
          </a:p>
          <a:p>
            <a:endParaRPr lang="en-US" dirty="0" smtClean="0"/>
          </a:p>
          <a:p>
            <a:r>
              <a:rPr lang="en-US" dirty="0" smtClean="0">
                <a:solidFill>
                  <a:schemeClr val="tx1"/>
                </a:solidFill>
              </a:rPr>
              <a:t>There are three ways to certify that data will be/is de-identified:  </a:t>
            </a:r>
          </a:p>
          <a:p>
            <a:pPr marL="0" indent="0">
              <a:buNone/>
            </a:pPr>
            <a:r>
              <a:rPr lang="en-US" dirty="0">
                <a:solidFill>
                  <a:schemeClr val="tx1"/>
                </a:solidFill>
              </a:rPr>
              <a:t>	</a:t>
            </a:r>
            <a:r>
              <a:rPr lang="en-US" sz="2900" dirty="0" smtClean="0">
                <a:solidFill>
                  <a:schemeClr val="tx1"/>
                </a:solidFill>
              </a:rPr>
              <a:t>(1) Removing all 18 identifiers defined within the HIPAA regulations from the 	data.</a:t>
            </a:r>
          </a:p>
          <a:p>
            <a:pPr marL="0" indent="0">
              <a:buNone/>
            </a:pPr>
            <a:r>
              <a:rPr lang="en-US" sz="2900" dirty="0" smtClean="0">
                <a:solidFill>
                  <a:schemeClr val="tx1"/>
                </a:solidFill>
              </a:rPr>
              <a:t>	(2) Obtaining a determination by a qualified statistician who reviews the 	abstracted  data 	and 	indicates that risk of re-identification using that data is 	very small.</a:t>
            </a:r>
          </a:p>
          <a:p>
            <a:pPr marL="0" indent="0">
              <a:buNone/>
            </a:pPr>
            <a:r>
              <a:rPr lang="en-US" sz="2900" dirty="0">
                <a:solidFill>
                  <a:schemeClr val="tx1"/>
                </a:solidFill>
              </a:rPr>
              <a:t>	</a:t>
            </a:r>
            <a:r>
              <a:rPr lang="en-US" sz="2900" dirty="0" smtClean="0">
                <a:solidFill>
                  <a:schemeClr val="tx1"/>
                </a:solidFill>
              </a:rPr>
              <a:t>(3) Not using, reviewing </a:t>
            </a:r>
            <a:r>
              <a:rPr lang="en-US" sz="2900" dirty="0">
                <a:solidFill>
                  <a:schemeClr val="tx1"/>
                </a:solidFill>
              </a:rPr>
              <a:t>or </a:t>
            </a:r>
            <a:r>
              <a:rPr lang="en-US" sz="2900" dirty="0" smtClean="0">
                <a:solidFill>
                  <a:schemeClr val="tx1"/>
                </a:solidFill>
              </a:rPr>
              <a:t>recording identifiers during </a:t>
            </a:r>
            <a:r>
              <a:rPr lang="en-US" sz="2900" dirty="0">
                <a:solidFill>
                  <a:schemeClr val="tx1"/>
                </a:solidFill>
              </a:rPr>
              <a:t>the course of the study.</a:t>
            </a:r>
          </a:p>
          <a:p>
            <a:endParaRPr lang="en-US" dirty="0" smtClean="0">
              <a:solidFill>
                <a:schemeClr val="tx1"/>
              </a:solidFill>
            </a:endParaRPr>
          </a:p>
          <a:p>
            <a:r>
              <a:rPr lang="en-US" dirty="0">
                <a:solidFill>
                  <a:schemeClr val="tx1"/>
                </a:solidFill>
              </a:rPr>
              <a:t>The investigator is required to sign and submit to the IRB </a:t>
            </a:r>
            <a:r>
              <a:rPr lang="en-US" dirty="0" smtClean="0">
                <a:solidFill>
                  <a:schemeClr val="tx1"/>
                </a:solidFill>
              </a:rPr>
              <a:t>the form titled HIPAA Certification of De-Identification available on the </a:t>
            </a:r>
            <a:r>
              <a:rPr lang="en-US" dirty="0" smtClean="0">
                <a:solidFill>
                  <a:schemeClr val="tx1"/>
                </a:solidFill>
                <a:hlinkClick r:id="rId3"/>
              </a:rPr>
              <a:t>IRB website</a:t>
            </a:r>
            <a:r>
              <a:rPr lang="en-US" dirty="0" smtClean="0">
                <a:solidFill>
                  <a:schemeClr val="tx1"/>
                </a:solidFill>
              </a:rPr>
              <a:t>.  </a:t>
            </a:r>
          </a:p>
          <a:p>
            <a:endParaRPr lang="en-US" dirty="0" smtClean="0">
              <a:solidFill>
                <a:schemeClr val="tx1"/>
              </a:solidFill>
            </a:endParaRPr>
          </a:p>
          <a:p>
            <a:r>
              <a:rPr lang="en-US" dirty="0" smtClean="0">
                <a:solidFill>
                  <a:schemeClr val="tx1"/>
                </a:solidFill>
              </a:rPr>
              <a:t>All study team members performing the records review should sign and date the </a:t>
            </a:r>
            <a:r>
              <a:rPr lang="en-US" i="1" dirty="0" smtClean="0">
                <a:solidFill>
                  <a:schemeClr val="tx1"/>
                </a:solidFill>
              </a:rPr>
              <a:t>Certification of De-Identification Form</a:t>
            </a:r>
            <a:r>
              <a:rPr lang="en-US" dirty="0" smtClean="0">
                <a:solidFill>
                  <a:schemeClr val="tx1"/>
                </a:solidFill>
              </a:rPr>
              <a:t>. </a:t>
            </a:r>
          </a:p>
          <a:p>
            <a:pPr marL="0" indent="0">
              <a:buNone/>
            </a:pPr>
            <a:endParaRPr lang="en-US" dirty="0" smtClean="0"/>
          </a:p>
          <a:p>
            <a:pPr marL="0" indent="0">
              <a:buNone/>
            </a:pPr>
            <a:r>
              <a:rPr lang="en-US" dirty="0" smtClean="0"/>
              <a:t> </a:t>
            </a:r>
            <a:endParaRPr lang="en-US" dirty="0"/>
          </a:p>
          <a:p>
            <a:endParaRPr lang="en-US" dirty="0"/>
          </a:p>
        </p:txBody>
      </p:sp>
      <p:sp>
        <p:nvSpPr>
          <p:cNvPr id="3" name="Title 2"/>
          <p:cNvSpPr>
            <a:spLocks noGrp="1"/>
          </p:cNvSpPr>
          <p:nvPr>
            <p:ph type="title"/>
          </p:nvPr>
        </p:nvSpPr>
        <p:spPr>
          <a:xfrm>
            <a:off x="457200" y="32042"/>
            <a:ext cx="8229600" cy="975664"/>
          </a:xfrm>
        </p:spPr>
        <p:txBody>
          <a:bodyPr>
            <a:normAutofit fontScale="90000"/>
          </a:bodyPr>
          <a:lstStyle/>
          <a:p>
            <a:pPr algn="ctr"/>
            <a:r>
              <a:rPr lang="en-US" b="1" i="1" dirty="0" smtClean="0"/>
              <a:t>Certification of De-Identification</a:t>
            </a:r>
            <a:endParaRPr lang="en-US" b="1" dirty="0"/>
          </a:p>
        </p:txBody>
      </p:sp>
      <p:sp>
        <p:nvSpPr>
          <p:cNvPr id="4" name="Slide Number Placeholder 3"/>
          <p:cNvSpPr>
            <a:spLocks noGrp="1"/>
          </p:cNvSpPr>
          <p:nvPr>
            <p:ph type="sldNum" sz="quarter" idx="12"/>
          </p:nvPr>
        </p:nvSpPr>
        <p:spPr/>
        <p:txBody>
          <a:bodyPr/>
          <a:lstStyle/>
          <a:p>
            <a:fld id="{B098AFC2-6C70-5741-9524-AA5F422D6150}" type="slidenum">
              <a:rPr lang="en-US" smtClean="0"/>
              <a:t>9</a:t>
            </a:fld>
            <a:endParaRPr lang="en-US"/>
          </a:p>
        </p:txBody>
      </p:sp>
    </p:spTree>
    <p:extLst>
      <p:ext uri="{BB962C8B-B14F-4D97-AF65-F5344CB8AC3E}">
        <p14:creationId xmlns:p14="http://schemas.microsoft.com/office/powerpoint/2010/main" val="3386671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5511</TotalTime>
  <Words>546</Words>
  <Application>Microsoft Office PowerPoint</Application>
  <PresentationFormat>On-screen Show (4:3)</PresentationFormat>
  <Paragraphs>107</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Office of the Vice President for Research Human Subjects Protection Program  IRB Submission Process   Module 4 - Health Insurance Portability and       Accountability Act (HIPAA)</vt:lpstr>
      <vt:lpstr>Health Insurance Portability and Accountability Act (HIPAA)</vt:lpstr>
      <vt:lpstr>Protected Health information (PHI) </vt:lpstr>
      <vt:lpstr>The 18 Identifiers Defined by HIPAA </vt:lpstr>
      <vt:lpstr>Common Methods to Comply with HIPAA</vt:lpstr>
      <vt:lpstr>Authorization to Use and Disclose                                          Protected Health Information</vt:lpstr>
      <vt:lpstr>Waiving or Altering Authorization </vt:lpstr>
      <vt:lpstr>Alteration vs. Waiver of Authorization</vt:lpstr>
      <vt:lpstr>Certification of De-Identification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CBallestrini</dc:creator>
  <cp:lastModifiedBy>Cagganello,Mayra</cp:lastModifiedBy>
  <cp:revision>291</cp:revision>
  <cp:lastPrinted>2015-07-24T14:41:22Z</cp:lastPrinted>
  <dcterms:created xsi:type="dcterms:W3CDTF">2013-10-10T18:53:03Z</dcterms:created>
  <dcterms:modified xsi:type="dcterms:W3CDTF">2019-07-24T19:42:20Z</dcterms:modified>
</cp:coreProperties>
</file>